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8"/>
  </p:sldMasterIdLst>
  <p:notesMasterIdLst>
    <p:notesMasterId r:id="rId52"/>
  </p:notesMasterIdLst>
  <p:handoutMasterIdLst>
    <p:handoutMasterId r:id="rId53"/>
  </p:handoutMasterIdLst>
  <p:sldIdLst>
    <p:sldId id="259" r:id="rId9"/>
    <p:sldId id="1548" r:id="rId10"/>
    <p:sldId id="400" r:id="rId11"/>
    <p:sldId id="1522" r:id="rId12"/>
    <p:sldId id="1525" r:id="rId13"/>
    <p:sldId id="1537" r:id="rId14"/>
    <p:sldId id="1546" r:id="rId15"/>
    <p:sldId id="1458" r:id="rId16"/>
    <p:sldId id="1553" r:id="rId17"/>
    <p:sldId id="1489" r:id="rId18"/>
    <p:sldId id="1540" r:id="rId19"/>
    <p:sldId id="1490" r:id="rId20"/>
    <p:sldId id="1491" r:id="rId21"/>
    <p:sldId id="579" r:id="rId22"/>
    <p:sldId id="1526" r:id="rId23"/>
    <p:sldId id="1483" r:id="rId24"/>
    <p:sldId id="1484" r:id="rId25"/>
    <p:sldId id="1509" r:id="rId26"/>
    <p:sldId id="714" r:id="rId27"/>
    <p:sldId id="1527" r:id="rId28"/>
    <p:sldId id="1524" r:id="rId29"/>
    <p:sldId id="1506" r:id="rId30"/>
    <p:sldId id="725" r:id="rId31"/>
    <p:sldId id="1552" r:id="rId32"/>
    <p:sldId id="1551" r:id="rId33"/>
    <p:sldId id="1528" r:id="rId34"/>
    <p:sldId id="448" r:id="rId35"/>
    <p:sldId id="416" r:id="rId36"/>
    <p:sldId id="1523" r:id="rId37"/>
    <p:sldId id="1500" r:id="rId38"/>
    <p:sldId id="1543" r:id="rId39"/>
    <p:sldId id="301" r:id="rId40"/>
    <p:sldId id="374" r:id="rId41"/>
    <p:sldId id="367" r:id="rId42"/>
    <p:sldId id="549" r:id="rId43"/>
    <p:sldId id="1466" r:id="rId44"/>
    <p:sldId id="1474" r:id="rId45"/>
    <p:sldId id="1507" r:id="rId46"/>
    <p:sldId id="1544" r:id="rId47"/>
    <p:sldId id="1545" r:id="rId48"/>
    <p:sldId id="312" r:id="rId49"/>
    <p:sldId id="475" r:id="rId50"/>
    <p:sldId id="1517" r:id="rId51"/>
  </p:sldIdLst>
  <p:sldSz cx="24387175" cy="13716000"/>
  <p:notesSz cx="7023100" cy="9309100"/>
  <p:custDataLst>
    <p:custData r:id="rId2"/>
    <p:custData r:id="rId5"/>
    <p:custData r:id="rId7"/>
    <p:custData r:id="rId6"/>
    <p:custData r:id="rId4"/>
    <p:custData r:id="rId1"/>
    <p:custData r:id="rId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8" userDrawn="1">
          <p15:clr>
            <a:srgbClr val="A4A3A4"/>
          </p15:clr>
        </p15:guide>
        <p15:guide id="2" pos="7681" userDrawn="1">
          <p15:clr>
            <a:srgbClr val="A4A3A4"/>
          </p15:clr>
        </p15:guide>
        <p15:guide id="3" pos="211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1C2"/>
    <a:srgbClr val="F07878"/>
    <a:srgbClr val="B9D6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4874"/>
  </p:normalViewPr>
  <p:slideViewPr>
    <p:cSldViewPr snapToGrid="0" snapToObjects="1" showGuides="1">
      <p:cViewPr varScale="1">
        <p:scale>
          <a:sx n="41" d="100"/>
          <a:sy n="41" d="100"/>
        </p:scale>
        <p:origin x="1296" y="72"/>
      </p:cViewPr>
      <p:guideLst>
        <p:guide orient="horz" pos="1848"/>
        <p:guide pos="7681"/>
        <p:guide pos="2113"/>
      </p:guideLst>
    </p:cSldViewPr>
  </p:slideViewPr>
  <p:notesTextViewPr>
    <p:cViewPr>
      <p:scale>
        <a:sx n="1" d="1"/>
        <a:sy n="1" d="1"/>
      </p:scale>
      <p:origin x="0" y="0"/>
    </p:cViewPr>
  </p:notesTextViewPr>
  <p:sorterViewPr>
    <p:cViewPr>
      <p:scale>
        <a:sx n="36" d="100"/>
        <a:sy n="36" d="100"/>
      </p:scale>
      <p:origin x="0" y="0"/>
    </p:cViewPr>
  </p:sorterViewPr>
  <p:notesViewPr>
    <p:cSldViewPr snapToGrid="0" snapToObjects="1" showGuides="1">
      <p:cViewPr varScale="1">
        <p:scale>
          <a:sx n="160" d="100"/>
          <a:sy n="160" d="100"/>
        </p:scale>
        <p:origin x="163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handoutMaster" Target="handoutMasters/handoutMaster1.xml"/><Relationship Id="rId5" Type="http://schemas.openxmlformats.org/officeDocument/2006/relationships/customXml" Target="../customXml/item5.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1.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195F95"/>
            </a:solidFill>
          </c:spPr>
          <c:dPt>
            <c:idx val="0"/>
            <c:bubble3D val="0"/>
            <c:spPr>
              <a:solidFill>
                <a:schemeClr val="tx2"/>
              </a:solidFill>
              <a:ln w="19050">
                <a:solidFill>
                  <a:schemeClr val="lt1"/>
                </a:solidFill>
              </a:ln>
              <a:effectLst/>
            </c:spPr>
            <c:extLst>
              <c:ext xmlns:c16="http://schemas.microsoft.com/office/drawing/2014/chart" uri="{C3380CC4-5D6E-409C-BE32-E72D297353CC}">
                <c16:uniqueId val="{00000001-7CD0-45C9-AA44-9351BE9B36E2}"/>
              </c:ext>
            </c:extLst>
          </c:dPt>
          <c:dPt>
            <c:idx val="1"/>
            <c:bubble3D val="0"/>
            <c:spPr>
              <a:solidFill>
                <a:srgbClr val="195F95"/>
              </a:solidFill>
              <a:ln w="19050">
                <a:solidFill>
                  <a:schemeClr val="lt1"/>
                </a:solidFill>
              </a:ln>
              <a:effectLst/>
            </c:spPr>
            <c:extLst>
              <c:ext xmlns:c16="http://schemas.microsoft.com/office/drawing/2014/chart" uri="{C3380CC4-5D6E-409C-BE32-E72D297353CC}">
                <c16:uniqueId val="{00000003-7CD0-45C9-AA44-9351BE9B36E2}"/>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7CD0-45C9-AA44-9351BE9B36E2}"/>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7CD0-45C9-AA44-9351BE9B36E2}"/>
              </c:ext>
            </c:extLst>
          </c:dPt>
          <c:dPt>
            <c:idx val="4"/>
            <c:bubble3D val="0"/>
            <c:spPr>
              <a:solidFill>
                <a:srgbClr val="5B833E"/>
              </a:solidFill>
              <a:ln w="19050">
                <a:solidFill>
                  <a:schemeClr val="lt1"/>
                </a:solidFill>
              </a:ln>
              <a:effectLst/>
            </c:spPr>
            <c:extLst>
              <c:ext xmlns:c16="http://schemas.microsoft.com/office/drawing/2014/chart" uri="{C3380CC4-5D6E-409C-BE32-E72D297353CC}">
                <c16:uniqueId val="{00000009-7CD0-45C9-AA44-9351BE9B36E2}"/>
              </c:ext>
            </c:extLst>
          </c:dPt>
          <c:dPt>
            <c:idx val="5"/>
            <c:bubble3D val="0"/>
            <c:spPr>
              <a:solidFill>
                <a:srgbClr val="BEDDA0"/>
              </a:solidFill>
              <a:ln w="19050">
                <a:solidFill>
                  <a:schemeClr val="lt1"/>
                </a:solidFill>
              </a:ln>
              <a:effectLst/>
            </c:spPr>
            <c:extLst>
              <c:ext xmlns:c16="http://schemas.microsoft.com/office/drawing/2014/chart" uri="{C3380CC4-5D6E-409C-BE32-E72D297353CC}">
                <c16:uniqueId val="{0000000B-7CD0-45C9-AA44-9351BE9B36E2}"/>
              </c:ext>
            </c:extLst>
          </c:dPt>
          <c:dPt>
            <c:idx val="6"/>
            <c:bubble3D val="0"/>
            <c:spPr>
              <a:solidFill>
                <a:srgbClr val="FFA300"/>
              </a:solidFill>
              <a:ln w="19050">
                <a:solidFill>
                  <a:schemeClr val="lt1"/>
                </a:solidFill>
              </a:ln>
              <a:effectLst/>
            </c:spPr>
            <c:extLst>
              <c:ext xmlns:c16="http://schemas.microsoft.com/office/drawing/2014/chart" uri="{C3380CC4-5D6E-409C-BE32-E72D297353CC}">
                <c16:uniqueId val="{0000000D-7CD0-45C9-AA44-9351BE9B36E2}"/>
              </c:ext>
            </c:extLst>
          </c:dPt>
          <c:dPt>
            <c:idx val="7"/>
            <c:bubble3D val="0"/>
            <c:spPr>
              <a:solidFill>
                <a:srgbClr val="58D2D9"/>
              </a:solidFill>
              <a:ln w="19050">
                <a:solidFill>
                  <a:schemeClr val="lt1"/>
                </a:solidFill>
              </a:ln>
              <a:effectLst/>
            </c:spPr>
            <c:extLst>
              <c:ext xmlns:c16="http://schemas.microsoft.com/office/drawing/2014/chart" uri="{C3380CC4-5D6E-409C-BE32-E72D297353CC}">
                <c16:uniqueId val="{0000000F-7CD0-45C9-AA44-9351BE9B36E2}"/>
              </c:ext>
            </c:extLst>
          </c:dPt>
          <c:dLbls>
            <c:dLbl>
              <c:idx val="0"/>
              <c:layout>
                <c:manualLayout>
                  <c:x val="-1.8437807741030186E-2"/>
                  <c:y val="1.118635722442695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7CD0-45C9-AA44-9351BE9B36E2}"/>
                </c:ext>
              </c:extLst>
            </c:dLbl>
            <c:dLbl>
              <c:idx val="1"/>
              <c:layout>
                <c:manualLayout>
                  <c:x val="5.7618149190718983E-2"/>
                  <c:y val="-9.88128221491048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7CD0-45C9-AA44-9351BE9B36E2}"/>
                </c:ext>
              </c:extLst>
            </c:dLbl>
            <c:dLbl>
              <c:idx val="2"/>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D0-45C9-AA44-9351BE9B36E2}"/>
                </c:ext>
              </c:extLst>
            </c:dLbl>
            <c:dLbl>
              <c:idx val="3"/>
              <c:layout>
                <c:manualLayout>
                  <c:x val="-0.12560756523576758"/>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7CD0-45C9-AA44-9351BE9B36E2}"/>
                </c:ext>
              </c:extLst>
            </c:dLbl>
            <c:dLbl>
              <c:idx val="5"/>
              <c:layout>
                <c:manualLayout>
                  <c:x val="-4.0332704433503369E-2"/>
                  <c:y val="6.898253621729952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7CD0-45C9-AA44-9351BE9B36E2}"/>
                </c:ext>
              </c:extLst>
            </c:dLbl>
            <c:dLbl>
              <c:idx val="6"/>
              <c:layout>
                <c:manualLayout>
                  <c:x val="-5.3008697255461541E-2"/>
                  <c:y val="1.118635722442695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7CD0-45C9-AA44-9351BE9B36E2}"/>
                </c:ext>
              </c:extLst>
            </c:dLbl>
            <c:dLbl>
              <c:idx val="7"/>
              <c:layout>
                <c:manualLayout>
                  <c:x val="0.10716975749473746"/>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7CD0-45C9-AA44-9351BE9B36E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4"/>
                <c:pt idx="0">
                  <c:v>Democrat</c:v>
                </c:pt>
                <c:pt idx="1">
                  <c:v>Republican</c:v>
                </c:pt>
                <c:pt idx="2">
                  <c:v>Independent</c:v>
                </c:pt>
                <c:pt idx="3">
                  <c:v>Other</c:v>
                </c:pt>
              </c:strCache>
            </c:strRef>
          </c:cat>
          <c:val>
            <c:numRef>
              <c:f>Sheet1!$B$2:$B$9</c:f>
              <c:numCache>
                <c:formatCode>0%</c:formatCode>
                <c:ptCount val="8"/>
                <c:pt idx="0">
                  <c:v>0.24</c:v>
                </c:pt>
                <c:pt idx="1">
                  <c:v>0.3</c:v>
                </c:pt>
                <c:pt idx="2">
                  <c:v>0.43</c:v>
                </c:pt>
                <c:pt idx="3">
                  <c:v>0.03</c:v>
                </c:pt>
              </c:numCache>
            </c:numRef>
          </c:val>
          <c:extLst>
            <c:ext xmlns:c16="http://schemas.microsoft.com/office/drawing/2014/chart" uri="{C3380CC4-5D6E-409C-BE32-E72D297353CC}">
              <c16:uniqueId val="{00000010-7CD0-45C9-AA44-9351BE9B36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195F95"/>
            </a:solidFill>
          </c:spPr>
          <c:dPt>
            <c:idx val="0"/>
            <c:bubble3D val="0"/>
            <c:spPr>
              <a:solidFill>
                <a:schemeClr val="tx2"/>
              </a:solidFill>
              <a:ln w="19050">
                <a:solidFill>
                  <a:schemeClr val="lt1"/>
                </a:solidFill>
              </a:ln>
              <a:effectLst/>
            </c:spPr>
            <c:extLst>
              <c:ext xmlns:c16="http://schemas.microsoft.com/office/drawing/2014/chart" uri="{C3380CC4-5D6E-409C-BE32-E72D297353CC}">
                <c16:uniqueId val="{00000001-08B7-444E-80CB-DE41F1F10E91}"/>
              </c:ext>
            </c:extLst>
          </c:dPt>
          <c:dPt>
            <c:idx val="1"/>
            <c:bubble3D val="0"/>
            <c:spPr>
              <a:solidFill>
                <a:srgbClr val="195F95"/>
              </a:solidFill>
              <a:ln w="19050">
                <a:solidFill>
                  <a:schemeClr val="lt1"/>
                </a:solidFill>
              </a:ln>
              <a:effectLst/>
            </c:spPr>
            <c:extLst>
              <c:ext xmlns:c16="http://schemas.microsoft.com/office/drawing/2014/chart" uri="{C3380CC4-5D6E-409C-BE32-E72D297353CC}">
                <c16:uniqueId val="{00000003-08B7-444E-80CB-DE41F1F10E91}"/>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08B7-444E-80CB-DE41F1F10E91}"/>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08B7-444E-80CB-DE41F1F10E91}"/>
              </c:ext>
            </c:extLst>
          </c:dPt>
          <c:dPt>
            <c:idx val="4"/>
            <c:bubble3D val="0"/>
            <c:spPr>
              <a:solidFill>
                <a:srgbClr val="5B833E"/>
              </a:solidFill>
              <a:ln w="19050">
                <a:solidFill>
                  <a:schemeClr val="lt1"/>
                </a:solidFill>
              </a:ln>
              <a:effectLst/>
            </c:spPr>
            <c:extLst>
              <c:ext xmlns:c16="http://schemas.microsoft.com/office/drawing/2014/chart" uri="{C3380CC4-5D6E-409C-BE32-E72D297353CC}">
                <c16:uniqueId val="{00000009-08B7-444E-80CB-DE41F1F10E91}"/>
              </c:ext>
            </c:extLst>
          </c:dPt>
          <c:dPt>
            <c:idx val="5"/>
            <c:bubble3D val="0"/>
            <c:spPr>
              <a:solidFill>
                <a:srgbClr val="BEDDA0"/>
              </a:solidFill>
              <a:ln w="19050">
                <a:solidFill>
                  <a:schemeClr val="lt1"/>
                </a:solidFill>
              </a:ln>
              <a:effectLst/>
            </c:spPr>
            <c:extLst>
              <c:ext xmlns:c16="http://schemas.microsoft.com/office/drawing/2014/chart" uri="{C3380CC4-5D6E-409C-BE32-E72D297353CC}">
                <c16:uniqueId val="{0000000B-08B7-444E-80CB-DE41F1F10E91}"/>
              </c:ext>
            </c:extLst>
          </c:dPt>
          <c:dPt>
            <c:idx val="6"/>
            <c:bubble3D val="0"/>
            <c:spPr>
              <a:solidFill>
                <a:srgbClr val="FFA300"/>
              </a:solidFill>
              <a:ln w="19050">
                <a:solidFill>
                  <a:schemeClr val="lt1"/>
                </a:solidFill>
              </a:ln>
              <a:effectLst/>
            </c:spPr>
            <c:extLst>
              <c:ext xmlns:c16="http://schemas.microsoft.com/office/drawing/2014/chart" uri="{C3380CC4-5D6E-409C-BE32-E72D297353CC}">
                <c16:uniqueId val="{0000000D-08B7-444E-80CB-DE41F1F10E91}"/>
              </c:ext>
            </c:extLst>
          </c:dPt>
          <c:dPt>
            <c:idx val="7"/>
            <c:bubble3D val="0"/>
            <c:spPr>
              <a:solidFill>
                <a:srgbClr val="58D2D9"/>
              </a:solidFill>
              <a:ln w="19050">
                <a:solidFill>
                  <a:schemeClr val="lt1"/>
                </a:solidFill>
              </a:ln>
              <a:effectLst/>
            </c:spPr>
            <c:extLst>
              <c:ext xmlns:c16="http://schemas.microsoft.com/office/drawing/2014/chart" uri="{C3380CC4-5D6E-409C-BE32-E72D297353CC}">
                <c16:uniqueId val="{0000000F-08B7-444E-80CB-DE41F1F10E91}"/>
              </c:ext>
            </c:extLst>
          </c:dPt>
          <c:dLbls>
            <c:dLbl>
              <c:idx val="0"/>
              <c:layout>
                <c:manualLayout>
                  <c:x val="1.4980718789587042E-2"/>
                  <c:y val="-1.704598583438311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8B7-444E-80CB-DE41F1F10E91}"/>
                </c:ext>
              </c:extLst>
            </c:dLbl>
            <c:dLbl>
              <c:idx val="1"/>
              <c:layout>
                <c:manualLayout>
                  <c:x val="0.11869338733288128"/>
                  <c:y val="-4.143114100281400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08B7-444E-80CB-DE41F1F10E91}"/>
                </c:ext>
              </c:extLst>
            </c:dLbl>
            <c:dLbl>
              <c:idx val="2"/>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B7-444E-80CB-DE41F1F10E91}"/>
                </c:ext>
              </c:extLst>
            </c:dLbl>
            <c:dLbl>
              <c:idx val="3"/>
              <c:layout>
                <c:manualLayout>
                  <c:x val="-0.12791229120339634"/>
                  <c:y val="7.4575714829513019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08B7-444E-80CB-DE41F1F10E91}"/>
                </c:ext>
              </c:extLst>
            </c:dLbl>
            <c:dLbl>
              <c:idx val="5"/>
              <c:layout>
                <c:manualLayout>
                  <c:x val="-4.0332704433503369E-2"/>
                  <c:y val="6.898253621729952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08B7-444E-80CB-DE41F1F10E91}"/>
                </c:ext>
              </c:extLst>
            </c:dLbl>
            <c:dLbl>
              <c:idx val="6"/>
              <c:layout>
                <c:manualLayout>
                  <c:x val="-5.3008697255461541E-2"/>
                  <c:y val="1.118635722442695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08B7-444E-80CB-DE41F1F10E91}"/>
                </c:ext>
              </c:extLst>
            </c:dLbl>
            <c:dLbl>
              <c:idx val="7"/>
              <c:layout>
                <c:manualLayout>
                  <c:x val="0.10716975749473746"/>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08B7-444E-80CB-DE41F1F10E9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4"/>
                <c:pt idx="0">
                  <c:v>Democrat</c:v>
                </c:pt>
                <c:pt idx="1">
                  <c:v>Republican</c:v>
                </c:pt>
                <c:pt idx="2">
                  <c:v>Independent</c:v>
                </c:pt>
                <c:pt idx="3">
                  <c:v>Other</c:v>
                </c:pt>
              </c:strCache>
            </c:strRef>
          </c:cat>
          <c:val>
            <c:numRef>
              <c:f>Sheet1!$B$2:$B$9</c:f>
              <c:numCache>
                <c:formatCode>0%</c:formatCode>
                <c:ptCount val="8"/>
                <c:pt idx="0">
                  <c:v>0.31</c:v>
                </c:pt>
                <c:pt idx="1">
                  <c:v>0.31</c:v>
                </c:pt>
                <c:pt idx="2">
                  <c:v>0.36</c:v>
                </c:pt>
                <c:pt idx="3">
                  <c:v>0.02</c:v>
                </c:pt>
              </c:numCache>
            </c:numRef>
          </c:val>
          <c:extLst>
            <c:ext xmlns:c16="http://schemas.microsoft.com/office/drawing/2014/chart" uri="{C3380CC4-5D6E-409C-BE32-E72D297353CC}">
              <c16:uniqueId val="{00000010-08B7-444E-80CB-DE41F1F10E9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885858348509341E-2"/>
          <c:y val="5.0225533467669572E-2"/>
          <c:w val="0.92699375892390945"/>
          <c:h val="0.8296704433142863"/>
        </c:manualLayout>
      </c:layout>
      <c:areaChart>
        <c:grouping val="standard"/>
        <c:varyColors val="0"/>
        <c:ser>
          <c:idx val="0"/>
          <c:order val="0"/>
          <c:tx>
            <c:strRef>
              <c:f>'Real GDP'!$B$1</c:f>
              <c:strCache>
                <c:ptCount val="1"/>
                <c:pt idx="0">
                  <c:v>Last Price</c:v>
                </c:pt>
              </c:strCache>
            </c:strRef>
          </c:tx>
          <c:spPr>
            <a:solidFill>
              <a:srgbClr val="012169"/>
            </a:solidFill>
            <a:ln>
              <a:noFill/>
            </a:ln>
            <a:effectLst/>
          </c:spPr>
          <c:cat>
            <c:numRef>
              <c:f>'Real GDP'!$A$2:$A$71</c:f>
              <c:numCache>
                <c:formatCode>m/d/yyyy</c:formatCode>
                <c:ptCount val="70"/>
                <c:pt idx="0">
                  <c:v>45291</c:v>
                </c:pt>
                <c:pt idx="1">
                  <c:v>44926</c:v>
                </c:pt>
                <c:pt idx="2">
                  <c:v>44834</c:v>
                </c:pt>
                <c:pt idx="3">
                  <c:v>44742</c:v>
                </c:pt>
                <c:pt idx="4">
                  <c:v>44651</c:v>
                </c:pt>
                <c:pt idx="5">
                  <c:v>44561</c:v>
                </c:pt>
                <c:pt idx="6">
                  <c:v>44469</c:v>
                </c:pt>
                <c:pt idx="7">
                  <c:v>44377</c:v>
                </c:pt>
                <c:pt idx="8">
                  <c:v>44286</c:v>
                </c:pt>
                <c:pt idx="9">
                  <c:v>44196</c:v>
                </c:pt>
                <c:pt idx="10">
                  <c:v>44104</c:v>
                </c:pt>
                <c:pt idx="11">
                  <c:v>44012</c:v>
                </c:pt>
                <c:pt idx="12">
                  <c:v>43921</c:v>
                </c:pt>
                <c:pt idx="13">
                  <c:v>43830</c:v>
                </c:pt>
                <c:pt idx="14">
                  <c:v>43738</c:v>
                </c:pt>
                <c:pt idx="15">
                  <c:v>43646</c:v>
                </c:pt>
                <c:pt idx="16">
                  <c:v>43555</c:v>
                </c:pt>
                <c:pt idx="17">
                  <c:v>43465</c:v>
                </c:pt>
                <c:pt idx="18">
                  <c:v>43373</c:v>
                </c:pt>
                <c:pt idx="19">
                  <c:v>43281</c:v>
                </c:pt>
                <c:pt idx="20">
                  <c:v>43190</c:v>
                </c:pt>
                <c:pt idx="21">
                  <c:v>43100</c:v>
                </c:pt>
                <c:pt idx="22">
                  <c:v>43008</c:v>
                </c:pt>
                <c:pt idx="23">
                  <c:v>42916</c:v>
                </c:pt>
                <c:pt idx="24">
                  <c:v>42825</c:v>
                </c:pt>
                <c:pt idx="25">
                  <c:v>42735</c:v>
                </c:pt>
                <c:pt idx="26">
                  <c:v>42643</c:v>
                </c:pt>
                <c:pt idx="27">
                  <c:v>42551</c:v>
                </c:pt>
                <c:pt idx="28">
                  <c:v>42460</c:v>
                </c:pt>
                <c:pt idx="29">
                  <c:v>42369</c:v>
                </c:pt>
                <c:pt idx="30">
                  <c:v>42277</c:v>
                </c:pt>
                <c:pt idx="31">
                  <c:v>42185</c:v>
                </c:pt>
                <c:pt idx="32">
                  <c:v>42094</c:v>
                </c:pt>
                <c:pt idx="33">
                  <c:v>42004</c:v>
                </c:pt>
                <c:pt idx="34">
                  <c:v>41912</c:v>
                </c:pt>
                <c:pt idx="35">
                  <c:v>41820</c:v>
                </c:pt>
                <c:pt idx="36">
                  <c:v>41729</c:v>
                </c:pt>
                <c:pt idx="37">
                  <c:v>41639</c:v>
                </c:pt>
                <c:pt idx="38">
                  <c:v>41547</c:v>
                </c:pt>
                <c:pt idx="39">
                  <c:v>41455</c:v>
                </c:pt>
                <c:pt idx="40">
                  <c:v>41364</c:v>
                </c:pt>
                <c:pt idx="41">
                  <c:v>41274</c:v>
                </c:pt>
                <c:pt idx="42">
                  <c:v>41182</c:v>
                </c:pt>
                <c:pt idx="43">
                  <c:v>41090</c:v>
                </c:pt>
                <c:pt idx="44">
                  <c:v>40999</c:v>
                </c:pt>
                <c:pt idx="45">
                  <c:v>40908</c:v>
                </c:pt>
                <c:pt idx="46">
                  <c:v>40816</c:v>
                </c:pt>
                <c:pt idx="47">
                  <c:v>40724</c:v>
                </c:pt>
                <c:pt idx="48">
                  <c:v>40633</c:v>
                </c:pt>
                <c:pt idx="49">
                  <c:v>40543</c:v>
                </c:pt>
                <c:pt idx="50">
                  <c:v>40451</c:v>
                </c:pt>
                <c:pt idx="51">
                  <c:v>40359</c:v>
                </c:pt>
                <c:pt idx="52">
                  <c:v>40268</c:v>
                </c:pt>
                <c:pt idx="53">
                  <c:v>40178</c:v>
                </c:pt>
                <c:pt idx="54">
                  <c:v>40086</c:v>
                </c:pt>
                <c:pt idx="55">
                  <c:v>39994</c:v>
                </c:pt>
                <c:pt idx="56">
                  <c:v>39903</c:v>
                </c:pt>
                <c:pt idx="57">
                  <c:v>39813</c:v>
                </c:pt>
                <c:pt idx="58">
                  <c:v>39721</c:v>
                </c:pt>
                <c:pt idx="59">
                  <c:v>39629</c:v>
                </c:pt>
                <c:pt idx="60">
                  <c:v>39538</c:v>
                </c:pt>
                <c:pt idx="61">
                  <c:v>39447</c:v>
                </c:pt>
                <c:pt idx="62">
                  <c:v>39355</c:v>
                </c:pt>
                <c:pt idx="63">
                  <c:v>39263</c:v>
                </c:pt>
                <c:pt idx="64">
                  <c:v>39172</c:v>
                </c:pt>
                <c:pt idx="65">
                  <c:v>39082</c:v>
                </c:pt>
                <c:pt idx="66">
                  <c:v>38990</c:v>
                </c:pt>
                <c:pt idx="67">
                  <c:v>38898</c:v>
                </c:pt>
                <c:pt idx="68">
                  <c:v>38807</c:v>
                </c:pt>
                <c:pt idx="69">
                  <c:v>38717</c:v>
                </c:pt>
              </c:numCache>
            </c:numRef>
          </c:cat>
          <c:val>
            <c:numRef>
              <c:f>'Real GDP'!$B$2:$B$71</c:f>
              <c:numCache>
                <c:formatCode>General</c:formatCode>
                <c:ptCount val="70"/>
                <c:pt idx="0">
                  <c:v>19961.5</c:v>
                </c:pt>
                <c:pt idx="1">
                  <c:v>20471.5</c:v>
                </c:pt>
                <c:pt idx="2">
                  <c:v>20021.7</c:v>
                </c:pt>
                <c:pt idx="3">
                  <c:v>19681.7</c:v>
                </c:pt>
                <c:pt idx="4">
                  <c:v>19727.900000000001</c:v>
                </c:pt>
                <c:pt idx="5">
                  <c:v>19806</c:v>
                </c:pt>
                <c:pt idx="6">
                  <c:v>19478.900000000001</c:v>
                </c:pt>
                <c:pt idx="7">
                  <c:v>19368.3</c:v>
                </c:pt>
                <c:pt idx="8">
                  <c:v>19055.7</c:v>
                </c:pt>
                <c:pt idx="9">
                  <c:v>18767.8</c:v>
                </c:pt>
                <c:pt idx="10">
                  <c:v>18560.8</c:v>
                </c:pt>
                <c:pt idx="11">
                  <c:v>17258.2</c:v>
                </c:pt>
                <c:pt idx="12">
                  <c:v>18952</c:v>
                </c:pt>
                <c:pt idx="13">
                  <c:v>19254</c:v>
                </c:pt>
                <c:pt idx="14">
                  <c:v>19112.7</c:v>
                </c:pt>
                <c:pt idx="15">
                  <c:v>18982.5</c:v>
                </c:pt>
                <c:pt idx="16">
                  <c:v>18833.2</c:v>
                </c:pt>
                <c:pt idx="17">
                  <c:v>18813.900000000001</c:v>
                </c:pt>
                <c:pt idx="18">
                  <c:v>18752.400000000001</c:v>
                </c:pt>
                <c:pt idx="19">
                  <c:v>18654.400000000001</c:v>
                </c:pt>
                <c:pt idx="20">
                  <c:v>18530.5</c:v>
                </c:pt>
                <c:pt idx="21">
                  <c:v>18359.400000000001</c:v>
                </c:pt>
                <c:pt idx="22">
                  <c:v>18185.599999999999</c:v>
                </c:pt>
                <c:pt idx="23">
                  <c:v>18054.099999999999</c:v>
                </c:pt>
                <c:pt idx="24">
                  <c:v>17977.3</c:v>
                </c:pt>
                <c:pt idx="25">
                  <c:v>17876.2</c:v>
                </c:pt>
                <c:pt idx="26">
                  <c:v>17764.400000000001</c:v>
                </c:pt>
                <c:pt idx="27">
                  <c:v>17668.2</c:v>
                </c:pt>
                <c:pt idx="28">
                  <c:v>17613.3</c:v>
                </c:pt>
                <c:pt idx="29">
                  <c:v>17514.099999999999</c:v>
                </c:pt>
                <c:pt idx="30">
                  <c:v>17486</c:v>
                </c:pt>
                <c:pt idx="31">
                  <c:v>17422.8</c:v>
                </c:pt>
                <c:pt idx="32">
                  <c:v>17305.8</c:v>
                </c:pt>
                <c:pt idx="33">
                  <c:v>17143</c:v>
                </c:pt>
                <c:pt idx="34">
                  <c:v>17047.099999999999</c:v>
                </c:pt>
                <c:pt idx="35">
                  <c:v>16841.5</c:v>
                </c:pt>
                <c:pt idx="36">
                  <c:v>16616.5</c:v>
                </c:pt>
                <c:pt idx="37">
                  <c:v>16663.599999999999</c:v>
                </c:pt>
                <c:pt idx="38">
                  <c:v>16531.7</c:v>
                </c:pt>
                <c:pt idx="39">
                  <c:v>16403.2</c:v>
                </c:pt>
                <c:pt idx="40">
                  <c:v>16383</c:v>
                </c:pt>
                <c:pt idx="41">
                  <c:v>16239.1</c:v>
                </c:pt>
                <c:pt idx="42">
                  <c:v>16220.7</c:v>
                </c:pt>
                <c:pt idx="43">
                  <c:v>16198.8</c:v>
                </c:pt>
                <c:pt idx="44">
                  <c:v>16129.4</c:v>
                </c:pt>
                <c:pt idx="45">
                  <c:v>16004.1</c:v>
                </c:pt>
                <c:pt idx="46">
                  <c:v>15820.7</c:v>
                </c:pt>
                <c:pt idx="47">
                  <c:v>15825.1</c:v>
                </c:pt>
                <c:pt idx="48">
                  <c:v>15712.8</c:v>
                </c:pt>
                <c:pt idx="49">
                  <c:v>15750.6</c:v>
                </c:pt>
                <c:pt idx="50">
                  <c:v>15672</c:v>
                </c:pt>
                <c:pt idx="51">
                  <c:v>15557.3</c:v>
                </c:pt>
                <c:pt idx="52">
                  <c:v>15415.1</c:v>
                </c:pt>
                <c:pt idx="53">
                  <c:v>15356.1</c:v>
                </c:pt>
                <c:pt idx="54">
                  <c:v>15189.2</c:v>
                </c:pt>
                <c:pt idx="55">
                  <c:v>15134.1</c:v>
                </c:pt>
                <c:pt idx="56">
                  <c:v>15155.9</c:v>
                </c:pt>
                <c:pt idx="57">
                  <c:v>15328</c:v>
                </c:pt>
                <c:pt idx="58">
                  <c:v>15667</c:v>
                </c:pt>
                <c:pt idx="59">
                  <c:v>15752.3</c:v>
                </c:pt>
                <c:pt idx="60">
                  <c:v>15671.4</c:v>
                </c:pt>
                <c:pt idx="61">
                  <c:v>15762</c:v>
                </c:pt>
                <c:pt idx="62">
                  <c:v>15666.7</c:v>
                </c:pt>
                <c:pt idx="63">
                  <c:v>15582.1</c:v>
                </c:pt>
                <c:pt idx="64">
                  <c:v>15493.3</c:v>
                </c:pt>
                <c:pt idx="65">
                  <c:v>15456.9</c:v>
                </c:pt>
                <c:pt idx="66">
                  <c:v>15326.4</c:v>
                </c:pt>
                <c:pt idx="67">
                  <c:v>15302.7</c:v>
                </c:pt>
                <c:pt idx="68">
                  <c:v>15267</c:v>
                </c:pt>
                <c:pt idx="69">
                  <c:v>15066.6</c:v>
                </c:pt>
              </c:numCache>
            </c:numRef>
          </c:val>
          <c:extLst>
            <c:ext xmlns:c16="http://schemas.microsoft.com/office/drawing/2014/chart" uri="{C3380CC4-5D6E-409C-BE32-E72D297353CC}">
              <c16:uniqueId val="{00000000-3F32-4D47-9D9D-647ACC3909D7}"/>
            </c:ext>
          </c:extLst>
        </c:ser>
        <c:ser>
          <c:idx val="1"/>
          <c:order val="1"/>
          <c:tx>
            <c:strRef>
              <c:f>'Real GDP'!$C$1</c:f>
              <c:strCache>
                <c:ptCount val="1"/>
              </c:strCache>
            </c:strRef>
          </c:tx>
          <c:spPr>
            <a:pattFill prst="smCheck">
              <a:fgClr>
                <a:srgbClr val="012169"/>
              </a:fgClr>
              <a:bgClr>
                <a:srgbClr val="FFFFFF"/>
              </a:bgClr>
            </a:pattFill>
            <a:ln w="25400">
              <a:noFill/>
            </a:ln>
            <a:effectLst/>
          </c:spPr>
          <c:cat>
            <c:numRef>
              <c:f>'Real GDP'!$A$2:$A$71</c:f>
              <c:numCache>
                <c:formatCode>m/d/yyyy</c:formatCode>
                <c:ptCount val="70"/>
                <c:pt idx="0">
                  <c:v>45291</c:v>
                </c:pt>
                <c:pt idx="1">
                  <c:v>44926</c:v>
                </c:pt>
                <c:pt idx="2">
                  <c:v>44834</c:v>
                </c:pt>
                <c:pt idx="3">
                  <c:v>44742</c:v>
                </c:pt>
                <c:pt idx="4">
                  <c:v>44651</c:v>
                </c:pt>
                <c:pt idx="5">
                  <c:v>44561</c:v>
                </c:pt>
                <c:pt idx="6">
                  <c:v>44469</c:v>
                </c:pt>
                <c:pt idx="7">
                  <c:v>44377</c:v>
                </c:pt>
                <c:pt idx="8">
                  <c:v>44286</c:v>
                </c:pt>
                <c:pt idx="9">
                  <c:v>44196</c:v>
                </c:pt>
                <c:pt idx="10">
                  <c:v>44104</c:v>
                </c:pt>
                <c:pt idx="11">
                  <c:v>44012</c:v>
                </c:pt>
                <c:pt idx="12">
                  <c:v>43921</c:v>
                </c:pt>
                <c:pt idx="13">
                  <c:v>43830</c:v>
                </c:pt>
                <c:pt idx="14">
                  <c:v>43738</c:v>
                </c:pt>
                <c:pt idx="15">
                  <c:v>43646</c:v>
                </c:pt>
                <c:pt idx="16">
                  <c:v>43555</c:v>
                </c:pt>
                <c:pt idx="17">
                  <c:v>43465</c:v>
                </c:pt>
                <c:pt idx="18">
                  <c:v>43373</c:v>
                </c:pt>
                <c:pt idx="19">
                  <c:v>43281</c:v>
                </c:pt>
                <c:pt idx="20">
                  <c:v>43190</c:v>
                </c:pt>
                <c:pt idx="21">
                  <c:v>43100</c:v>
                </c:pt>
                <c:pt idx="22">
                  <c:v>43008</c:v>
                </c:pt>
                <c:pt idx="23">
                  <c:v>42916</c:v>
                </c:pt>
                <c:pt idx="24">
                  <c:v>42825</c:v>
                </c:pt>
                <c:pt idx="25">
                  <c:v>42735</c:v>
                </c:pt>
                <c:pt idx="26">
                  <c:v>42643</c:v>
                </c:pt>
                <c:pt idx="27">
                  <c:v>42551</c:v>
                </c:pt>
                <c:pt idx="28">
                  <c:v>42460</c:v>
                </c:pt>
                <c:pt idx="29">
                  <c:v>42369</c:v>
                </c:pt>
                <c:pt idx="30">
                  <c:v>42277</c:v>
                </c:pt>
                <c:pt idx="31">
                  <c:v>42185</c:v>
                </c:pt>
                <c:pt idx="32">
                  <c:v>42094</c:v>
                </c:pt>
                <c:pt idx="33">
                  <c:v>42004</c:v>
                </c:pt>
                <c:pt idx="34">
                  <c:v>41912</c:v>
                </c:pt>
                <c:pt idx="35">
                  <c:v>41820</c:v>
                </c:pt>
                <c:pt idx="36">
                  <c:v>41729</c:v>
                </c:pt>
                <c:pt idx="37">
                  <c:v>41639</c:v>
                </c:pt>
                <c:pt idx="38">
                  <c:v>41547</c:v>
                </c:pt>
                <c:pt idx="39">
                  <c:v>41455</c:v>
                </c:pt>
                <c:pt idx="40">
                  <c:v>41364</c:v>
                </c:pt>
                <c:pt idx="41">
                  <c:v>41274</c:v>
                </c:pt>
                <c:pt idx="42">
                  <c:v>41182</c:v>
                </c:pt>
                <c:pt idx="43">
                  <c:v>41090</c:v>
                </c:pt>
                <c:pt idx="44">
                  <c:v>40999</c:v>
                </c:pt>
                <c:pt idx="45">
                  <c:v>40908</c:v>
                </c:pt>
                <c:pt idx="46">
                  <c:v>40816</c:v>
                </c:pt>
                <c:pt idx="47">
                  <c:v>40724</c:v>
                </c:pt>
                <c:pt idx="48">
                  <c:v>40633</c:v>
                </c:pt>
                <c:pt idx="49">
                  <c:v>40543</c:v>
                </c:pt>
                <c:pt idx="50">
                  <c:v>40451</c:v>
                </c:pt>
                <c:pt idx="51">
                  <c:v>40359</c:v>
                </c:pt>
                <c:pt idx="52">
                  <c:v>40268</c:v>
                </c:pt>
                <c:pt idx="53">
                  <c:v>40178</c:v>
                </c:pt>
                <c:pt idx="54">
                  <c:v>40086</c:v>
                </c:pt>
                <c:pt idx="55">
                  <c:v>39994</c:v>
                </c:pt>
                <c:pt idx="56">
                  <c:v>39903</c:v>
                </c:pt>
                <c:pt idx="57">
                  <c:v>39813</c:v>
                </c:pt>
                <c:pt idx="58">
                  <c:v>39721</c:v>
                </c:pt>
                <c:pt idx="59">
                  <c:v>39629</c:v>
                </c:pt>
                <c:pt idx="60">
                  <c:v>39538</c:v>
                </c:pt>
                <c:pt idx="61">
                  <c:v>39447</c:v>
                </c:pt>
                <c:pt idx="62">
                  <c:v>39355</c:v>
                </c:pt>
                <c:pt idx="63">
                  <c:v>39263</c:v>
                </c:pt>
                <c:pt idx="64">
                  <c:v>39172</c:v>
                </c:pt>
                <c:pt idx="65">
                  <c:v>39082</c:v>
                </c:pt>
                <c:pt idx="66">
                  <c:v>38990</c:v>
                </c:pt>
                <c:pt idx="67">
                  <c:v>38898</c:v>
                </c:pt>
                <c:pt idx="68">
                  <c:v>38807</c:v>
                </c:pt>
                <c:pt idx="69">
                  <c:v>38717</c:v>
                </c:pt>
              </c:numCache>
            </c:numRef>
          </c:cat>
          <c:val>
            <c:numRef>
              <c:f>'Real GDP'!$C$2:$C$71</c:f>
              <c:numCache>
                <c:formatCode>General</c:formatCode>
                <c:ptCount val="70"/>
                <c:pt idx="0">
                  <c:v>19961.5</c:v>
                </c:pt>
                <c:pt idx="1">
                  <c:v>20471.5</c:v>
                </c:pt>
              </c:numCache>
            </c:numRef>
          </c:val>
          <c:extLst>
            <c:ext xmlns:c16="http://schemas.microsoft.com/office/drawing/2014/chart" uri="{C3380CC4-5D6E-409C-BE32-E72D297353CC}">
              <c16:uniqueId val="{00000000-7502-42D2-B8C1-3F66FD12206E}"/>
            </c:ext>
          </c:extLst>
        </c:ser>
        <c:dLbls>
          <c:showLegendKey val="0"/>
          <c:showVal val="0"/>
          <c:showCatName val="0"/>
          <c:showSerName val="0"/>
          <c:showPercent val="0"/>
          <c:showBubbleSize val="0"/>
        </c:dLbls>
        <c:axId val="1668636352"/>
        <c:axId val="1526311568"/>
      </c:areaChart>
      <c:dateAx>
        <c:axId val="1668636352"/>
        <c:scaling>
          <c:orientation val="minMax"/>
          <c:min val="38717"/>
        </c:scaling>
        <c:delete val="0"/>
        <c:axPos val="b"/>
        <c:numFmt formatCode="yyyy" sourceLinked="0"/>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1" i="0" u="none" strike="noStrike" kern="1200" baseline="0">
                <a:solidFill>
                  <a:schemeClr val="accent2"/>
                </a:solidFill>
                <a:latin typeface="+mn-lt"/>
                <a:ea typeface="+mn-ea"/>
                <a:cs typeface="+mn-cs"/>
              </a:defRPr>
            </a:pPr>
            <a:endParaRPr lang="en-US"/>
          </a:p>
        </c:txPr>
        <c:crossAx val="1526311568"/>
        <c:crosses val="autoZero"/>
        <c:auto val="1"/>
        <c:lblOffset val="100"/>
        <c:baseTimeUnit val="months"/>
        <c:majorUnit val="1"/>
        <c:majorTimeUnit val="years"/>
      </c:dateAx>
      <c:valAx>
        <c:axId val="1526311568"/>
        <c:scaling>
          <c:orientation val="minMax"/>
          <c:max val="20500"/>
          <c:min val="145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600" b="1" i="0" u="none" strike="noStrike" kern="1200" baseline="0">
                <a:solidFill>
                  <a:schemeClr val="accent2"/>
                </a:solidFill>
                <a:latin typeface="+mn-lt"/>
                <a:ea typeface="+mn-ea"/>
                <a:cs typeface="+mn-cs"/>
              </a:defRPr>
            </a:pPr>
            <a:endParaRPr lang="en-US"/>
          </a:p>
        </c:txPr>
        <c:crossAx val="16686363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accent2"/>
          </a:solidFill>
          <a:latin typeface="+mn-l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F491D9-6502-DF4E-8BE4-6E363A1FDAAE}"/>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DA554BA3-65B2-8240-B415-936A0419EBC5}"/>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E91D346-2399-3346-BAB6-9499B0B2E194}" type="datetimeFigureOut">
              <a:rPr lang="en-US" smtClean="0"/>
              <a:t>11/11/2022</a:t>
            </a:fld>
            <a:endParaRPr lang="en-US"/>
          </a:p>
        </p:txBody>
      </p:sp>
      <p:sp>
        <p:nvSpPr>
          <p:cNvPr id="4" name="Footer Placeholder 3">
            <a:extLst>
              <a:ext uri="{FF2B5EF4-FFF2-40B4-BE49-F238E27FC236}">
                <a16:creationId xmlns:a16="http://schemas.microsoft.com/office/drawing/2014/main" id="{3D3A08D9-D91A-3C4D-BF55-F4C43E8BFA94}"/>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F4AE4D-8F7E-E643-A38F-7C2DD93609D9}"/>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229ABC58-C54F-AF48-B155-9B63A3A2ED7A}" type="slidenum">
              <a:rPr lang="en-US" smtClean="0"/>
              <a:t>‹#›</a:t>
            </a:fld>
            <a:endParaRPr lang="en-US"/>
          </a:p>
        </p:txBody>
      </p:sp>
    </p:spTree>
    <p:extLst>
      <p:ext uri="{BB962C8B-B14F-4D97-AF65-F5344CB8AC3E}">
        <p14:creationId xmlns:p14="http://schemas.microsoft.com/office/powerpoint/2010/main" val="2134741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D633B2F-B683-BD48-8C7F-09AF1629A226}" type="datetimeFigureOut">
              <a:rPr lang="en-US" smtClean="0"/>
              <a:t>11/11/2022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FE3A27B-6936-5347-8110-48C22F8281F6}" type="slidenum">
              <a:rPr lang="en-US" smtClean="0"/>
              <a:t>‹#›</a:t>
            </a:fld>
            <a:endParaRPr lang="en-US"/>
          </a:p>
        </p:txBody>
      </p:sp>
    </p:spTree>
    <p:extLst>
      <p:ext uri="{BB962C8B-B14F-4D97-AF65-F5344CB8AC3E}">
        <p14:creationId xmlns:p14="http://schemas.microsoft.com/office/powerpoint/2010/main" val="3318958690"/>
      </p:ext>
    </p:extLst>
  </p:cSld>
  <p:clrMap bg1="lt1" tx1="dk1" bg2="lt2" tx2="dk2" accent1="accent1" accent2="accent2" accent3="accent3" accent4="accent4" accent5="accent5" accent6="accent6" hlink="hlink" folHlink="folHlink"/>
  <p:notesStyle>
    <a:lvl1pPr marL="0" algn="l" defTabSz="1828891" rtl="0" eaLnBrk="1" latinLnBrk="0" hangingPunct="1">
      <a:defRPr sz="2400" kern="1200">
        <a:solidFill>
          <a:schemeClr val="tx1"/>
        </a:solidFill>
        <a:latin typeface="+mn-lt"/>
        <a:ea typeface="+mn-ea"/>
        <a:cs typeface="+mn-cs"/>
      </a:defRPr>
    </a:lvl1pPr>
    <a:lvl2pPr marL="914446" algn="l" defTabSz="1828891" rtl="0" eaLnBrk="1" latinLnBrk="0" hangingPunct="1">
      <a:defRPr sz="2400" kern="1200">
        <a:solidFill>
          <a:schemeClr val="tx1"/>
        </a:solidFill>
        <a:latin typeface="+mn-lt"/>
        <a:ea typeface="+mn-ea"/>
        <a:cs typeface="+mn-cs"/>
      </a:defRPr>
    </a:lvl2pPr>
    <a:lvl3pPr marL="1828891" algn="l" defTabSz="1828891" rtl="0" eaLnBrk="1" latinLnBrk="0" hangingPunct="1">
      <a:defRPr sz="2400" kern="1200">
        <a:solidFill>
          <a:schemeClr val="tx1"/>
        </a:solidFill>
        <a:latin typeface="+mn-lt"/>
        <a:ea typeface="+mn-ea"/>
        <a:cs typeface="+mn-cs"/>
      </a:defRPr>
    </a:lvl3pPr>
    <a:lvl4pPr marL="2743337" algn="l" defTabSz="1828891" rtl="0" eaLnBrk="1" latinLnBrk="0" hangingPunct="1">
      <a:defRPr sz="2400" kern="1200">
        <a:solidFill>
          <a:schemeClr val="tx1"/>
        </a:solidFill>
        <a:latin typeface="+mn-lt"/>
        <a:ea typeface="+mn-ea"/>
        <a:cs typeface="+mn-cs"/>
      </a:defRPr>
    </a:lvl4pPr>
    <a:lvl5pPr marL="3657783" algn="l" defTabSz="1828891" rtl="0" eaLnBrk="1" latinLnBrk="0" hangingPunct="1">
      <a:defRPr sz="2400" kern="1200">
        <a:solidFill>
          <a:schemeClr val="tx1"/>
        </a:solidFill>
        <a:latin typeface="+mn-lt"/>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3A27B-6936-5347-8110-48C22F8281F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242110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E3A27B-6936-5347-8110-48C22F8281F6}" type="slidenum">
              <a:rPr lang="en-US" smtClean="0"/>
              <a:t>16</a:t>
            </a:fld>
            <a:endParaRPr lang="en-US"/>
          </a:p>
        </p:txBody>
      </p:sp>
    </p:spTree>
    <p:extLst>
      <p:ext uri="{BB962C8B-B14F-4D97-AF65-F5344CB8AC3E}">
        <p14:creationId xmlns:p14="http://schemas.microsoft.com/office/powerpoint/2010/main" val="556460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E3A27B-6936-5347-8110-48C22F8281F6}" type="slidenum">
              <a:rPr lang="en-US" smtClean="0"/>
              <a:t>17</a:t>
            </a:fld>
            <a:endParaRPr lang="en-US"/>
          </a:p>
        </p:txBody>
      </p:sp>
    </p:spTree>
    <p:extLst>
      <p:ext uri="{BB962C8B-B14F-4D97-AF65-F5344CB8AC3E}">
        <p14:creationId xmlns:p14="http://schemas.microsoft.com/office/powerpoint/2010/main" val="166522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E3A27B-6936-5347-8110-48C22F8281F6}" type="slidenum">
              <a:rPr lang="en-US" smtClean="0"/>
              <a:t>19</a:t>
            </a:fld>
            <a:endParaRPr lang="en-US"/>
          </a:p>
        </p:txBody>
      </p:sp>
    </p:spTree>
    <p:extLst>
      <p:ext uri="{BB962C8B-B14F-4D97-AF65-F5344CB8AC3E}">
        <p14:creationId xmlns:p14="http://schemas.microsoft.com/office/powerpoint/2010/main" val="755592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E3A27B-6936-5347-8110-48C22F8281F6}" type="slidenum">
              <a:rPr lang="en-US" smtClean="0"/>
              <a:t>22</a:t>
            </a:fld>
            <a:endParaRPr lang="en-US"/>
          </a:p>
        </p:txBody>
      </p:sp>
    </p:spTree>
    <p:extLst>
      <p:ext uri="{BB962C8B-B14F-4D97-AF65-F5344CB8AC3E}">
        <p14:creationId xmlns:p14="http://schemas.microsoft.com/office/powerpoint/2010/main" val="273104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E3A27B-6936-5347-8110-48C22F8281F6}" type="slidenum">
              <a:rPr lang="en-US" smtClean="0"/>
              <a:t>23</a:t>
            </a:fld>
            <a:endParaRPr lang="en-US"/>
          </a:p>
        </p:txBody>
      </p:sp>
    </p:spTree>
    <p:extLst>
      <p:ext uri="{BB962C8B-B14F-4D97-AF65-F5344CB8AC3E}">
        <p14:creationId xmlns:p14="http://schemas.microsoft.com/office/powerpoint/2010/main" val="411693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E3A27B-6936-5347-8110-48C22F8281F6}" type="slidenum">
              <a:rPr lang="en-US" smtClean="0"/>
              <a:t>27</a:t>
            </a:fld>
            <a:endParaRPr lang="en-US"/>
          </a:p>
        </p:txBody>
      </p:sp>
    </p:spTree>
    <p:extLst>
      <p:ext uri="{BB962C8B-B14F-4D97-AF65-F5344CB8AC3E}">
        <p14:creationId xmlns:p14="http://schemas.microsoft.com/office/powerpoint/2010/main" val="1807027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BCE58E-4ED1-4686-9D68-C3875DD397C2}" type="slidenum">
              <a:rPr lang="en-US" smtClean="0"/>
              <a:t>28</a:t>
            </a:fld>
            <a:endParaRPr lang="en-US"/>
          </a:p>
        </p:txBody>
      </p:sp>
    </p:spTree>
    <p:extLst>
      <p:ext uri="{BB962C8B-B14F-4D97-AF65-F5344CB8AC3E}">
        <p14:creationId xmlns:p14="http://schemas.microsoft.com/office/powerpoint/2010/main" val="3988031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BCE58E-4ED1-4686-9D68-C3875DD397C2}" type="slidenum">
              <a:rPr lang="en-US" smtClean="0"/>
              <a:t>30</a:t>
            </a:fld>
            <a:endParaRPr lang="en-US"/>
          </a:p>
        </p:txBody>
      </p:sp>
    </p:spTree>
    <p:extLst>
      <p:ext uri="{BB962C8B-B14F-4D97-AF65-F5344CB8AC3E}">
        <p14:creationId xmlns:p14="http://schemas.microsoft.com/office/powerpoint/2010/main" val="1201807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E3A27B-6936-5347-8110-48C22F8281F6}" type="slidenum">
              <a:rPr lang="en-US" smtClean="0"/>
              <a:t>35</a:t>
            </a:fld>
            <a:endParaRPr lang="en-US"/>
          </a:p>
        </p:txBody>
      </p:sp>
    </p:spTree>
    <p:extLst>
      <p:ext uri="{BB962C8B-B14F-4D97-AF65-F5344CB8AC3E}">
        <p14:creationId xmlns:p14="http://schemas.microsoft.com/office/powerpoint/2010/main" val="3995178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E3A27B-6936-5347-8110-48C22F8281F6}" type="slidenum">
              <a:rPr lang="en-US" smtClean="0"/>
              <a:t>36</a:t>
            </a:fld>
            <a:endParaRPr lang="en-US"/>
          </a:p>
        </p:txBody>
      </p:sp>
    </p:spTree>
    <p:extLst>
      <p:ext uri="{BB962C8B-B14F-4D97-AF65-F5344CB8AC3E}">
        <p14:creationId xmlns:p14="http://schemas.microsoft.com/office/powerpoint/2010/main" val="2715658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E3A27B-6936-5347-8110-48C22F8281F6}" type="slidenum">
              <a:rPr lang="en-US" smtClean="0"/>
              <a:t>3</a:t>
            </a:fld>
            <a:endParaRPr lang="en-US"/>
          </a:p>
        </p:txBody>
      </p:sp>
    </p:spTree>
    <p:extLst>
      <p:ext uri="{BB962C8B-B14F-4D97-AF65-F5344CB8AC3E}">
        <p14:creationId xmlns:p14="http://schemas.microsoft.com/office/powerpoint/2010/main" val="2752195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E3A27B-6936-5347-8110-48C22F8281F6}" type="slidenum">
              <a:rPr lang="en-US" smtClean="0"/>
              <a:t>37</a:t>
            </a:fld>
            <a:endParaRPr lang="en-US"/>
          </a:p>
        </p:txBody>
      </p:sp>
    </p:spTree>
    <p:extLst>
      <p:ext uri="{BB962C8B-B14F-4D97-AF65-F5344CB8AC3E}">
        <p14:creationId xmlns:p14="http://schemas.microsoft.com/office/powerpoint/2010/main" val="2639673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E3A27B-6936-5347-8110-48C22F8281F6}" type="slidenum">
              <a:rPr lang="en-US" smtClean="0"/>
              <a:t>38</a:t>
            </a:fld>
            <a:endParaRPr lang="en-US"/>
          </a:p>
        </p:txBody>
      </p:sp>
    </p:spTree>
    <p:extLst>
      <p:ext uri="{BB962C8B-B14F-4D97-AF65-F5344CB8AC3E}">
        <p14:creationId xmlns:p14="http://schemas.microsoft.com/office/powerpoint/2010/main" val="3900041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86040">
              <a:defRPr/>
            </a:pPr>
            <a:fld id="{EFE3A27B-6936-5347-8110-48C22F8281F6}" type="slidenum">
              <a:rPr lang="en-US">
                <a:solidFill>
                  <a:prstClr val="black"/>
                </a:solidFill>
                <a:latin typeface="Calibri" panose="020F0502020204030204"/>
              </a:rPr>
              <a:pPr defTabSz="486040">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2291446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76230">
              <a:defRPr/>
            </a:pPr>
            <a:fld id="{EFE3A27B-6936-5347-8110-48C22F8281F6}" type="slidenum">
              <a:rPr lang="en-US">
                <a:solidFill>
                  <a:prstClr val="black"/>
                </a:solidFill>
                <a:latin typeface="Calibri" panose="020F0502020204030204"/>
              </a:rPr>
              <a:pPr defTabSz="476230">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2185383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E3A27B-6936-5347-8110-48C22F8281F6}" type="slidenum">
              <a:rPr lang="en-US" smtClean="0"/>
              <a:t>42</a:t>
            </a:fld>
            <a:endParaRPr lang="en-US"/>
          </a:p>
        </p:txBody>
      </p:sp>
    </p:spTree>
    <p:extLst>
      <p:ext uri="{BB962C8B-B14F-4D97-AF65-F5344CB8AC3E}">
        <p14:creationId xmlns:p14="http://schemas.microsoft.com/office/powerpoint/2010/main" val="804961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E3A27B-6936-5347-8110-48C22F8281F6}" type="slidenum">
              <a:rPr lang="en-US" smtClean="0"/>
              <a:t>43</a:t>
            </a:fld>
            <a:endParaRPr lang="en-US"/>
          </a:p>
        </p:txBody>
      </p:sp>
    </p:spTree>
    <p:extLst>
      <p:ext uri="{BB962C8B-B14F-4D97-AF65-F5344CB8AC3E}">
        <p14:creationId xmlns:p14="http://schemas.microsoft.com/office/powerpoint/2010/main" val="1424448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7C0A2-A70D-41B4-A9DF-96D476882D26}" type="_slide_num_is_deleted">
              <a:rPr lang="en-US" smtClean="0"/>
              <a:t> </a:t>
            </a:fld>
            <a:endParaRPr lang="en-US" dirty="0"/>
          </a:p>
        </p:txBody>
      </p:sp>
    </p:spTree>
    <p:extLst>
      <p:ext uri="{BB962C8B-B14F-4D97-AF65-F5344CB8AC3E}">
        <p14:creationId xmlns:p14="http://schemas.microsoft.com/office/powerpoint/2010/main" val="3196137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E3A27B-6936-5347-8110-48C22F8281F6}" type="slidenum">
              <a:rPr lang="en-US" smtClean="0"/>
              <a:t>8</a:t>
            </a:fld>
            <a:endParaRPr lang="en-US"/>
          </a:p>
        </p:txBody>
      </p:sp>
    </p:spTree>
    <p:extLst>
      <p:ext uri="{BB962C8B-B14F-4D97-AF65-F5344CB8AC3E}">
        <p14:creationId xmlns:p14="http://schemas.microsoft.com/office/powerpoint/2010/main" val="1042923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3A27B-6936-5347-8110-48C22F8281F6}" type="slidenum">
              <a:rPr lang="en-US" smtClean="0"/>
              <a:t>9</a:t>
            </a:fld>
            <a:endParaRPr lang="en-US"/>
          </a:p>
        </p:txBody>
      </p:sp>
    </p:spTree>
    <p:extLst>
      <p:ext uri="{BB962C8B-B14F-4D97-AF65-F5344CB8AC3E}">
        <p14:creationId xmlns:p14="http://schemas.microsoft.com/office/powerpoint/2010/main" val="1513877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E3A27B-6936-5347-8110-48C22F8281F6}" type="slidenum">
              <a:rPr lang="en-US" smtClean="0"/>
              <a:t>10</a:t>
            </a:fld>
            <a:endParaRPr lang="en-US"/>
          </a:p>
        </p:txBody>
      </p:sp>
    </p:spTree>
    <p:extLst>
      <p:ext uri="{BB962C8B-B14F-4D97-AF65-F5344CB8AC3E}">
        <p14:creationId xmlns:p14="http://schemas.microsoft.com/office/powerpoint/2010/main" val="3057607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E3A27B-6936-5347-8110-48C22F8281F6}" type="slidenum">
              <a:rPr lang="en-US" smtClean="0"/>
              <a:t>12</a:t>
            </a:fld>
            <a:endParaRPr lang="en-US"/>
          </a:p>
        </p:txBody>
      </p:sp>
    </p:spTree>
    <p:extLst>
      <p:ext uri="{BB962C8B-B14F-4D97-AF65-F5344CB8AC3E}">
        <p14:creationId xmlns:p14="http://schemas.microsoft.com/office/powerpoint/2010/main" val="3627534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E3A27B-6936-5347-8110-48C22F8281F6}" type="slidenum">
              <a:rPr lang="en-US" smtClean="0"/>
              <a:t>13</a:t>
            </a:fld>
            <a:endParaRPr lang="en-US"/>
          </a:p>
        </p:txBody>
      </p:sp>
    </p:spTree>
    <p:extLst>
      <p:ext uri="{BB962C8B-B14F-4D97-AF65-F5344CB8AC3E}">
        <p14:creationId xmlns:p14="http://schemas.microsoft.com/office/powerpoint/2010/main" val="807746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E3A27B-6936-5347-8110-48C22F8281F6}" type="slidenum">
              <a:rPr lang="en-US" smtClean="0"/>
              <a:t>14</a:t>
            </a:fld>
            <a:endParaRPr lang="en-US"/>
          </a:p>
        </p:txBody>
      </p:sp>
    </p:spTree>
    <p:extLst>
      <p:ext uri="{BB962C8B-B14F-4D97-AF65-F5344CB8AC3E}">
        <p14:creationId xmlns:p14="http://schemas.microsoft.com/office/powerpoint/2010/main" val="92602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988" y="730251"/>
            <a:ext cx="21717000" cy="950976"/>
          </a:xfrm>
        </p:spPr>
        <p:txBody>
          <a:bodyPr/>
          <a:lstStyle/>
          <a:p>
            <a:r>
              <a:rPr lang="en-US"/>
              <a:t>Click to edit Master title style</a:t>
            </a:r>
          </a:p>
        </p:txBody>
      </p:sp>
      <p:sp>
        <p:nvSpPr>
          <p:cNvPr id="3" name="Subtitle 2">
            <a:extLst>
              <a:ext uri="{FF2B5EF4-FFF2-40B4-BE49-F238E27FC236}">
                <a16:creationId xmlns:a16="http://schemas.microsoft.com/office/drawing/2014/main" id="{D5B44318-D24E-9944-BEE1-6DD77870DF91}"/>
              </a:ext>
            </a:extLst>
          </p:cNvPr>
          <p:cNvSpPr>
            <a:spLocks noGrp="1"/>
          </p:cNvSpPr>
          <p:nvPr>
            <p:ph type="subTitle" idx="13"/>
          </p:nvPr>
        </p:nvSpPr>
        <p:spPr>
          <a:xfrm>
            <a:off x="921498" y="1680280"/>
            <a:ext cx="21711490" cy="612067"/>
          </a:xfrm>
        </p:spPr>
        <p:txBody>
          <a:bodyPr>
            <a:normAutofit/>
          </a:bodyPr>
          <a:lstStyle>
            <a:lvl1pPr marL="0" indent="0" algn="l">
              <a:buNone/>
              <a:defRPr sz="3200">
                <a:solidFill>
                  <a:schemeClr val="accent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sp>
        <p:nvSpPr>
          <p:cNvPr id="4" name="Text Placeholder 3">
            <a:extLst>
              <a:ext uri="{FF2B5EF4-FFF2-40B4-BE49-F238E27FC236}">
                <a16:creationId xmlns:a16="http://schemas.microsoft.com/office/drawing/2014/main" id="{3FB00D8A-0F5D-2544-A788-DC05485F60B8}"/>
              </a:ext>
            </a:extLst>
          </p:cNvPr>
          <p:cNvSpPr>
            <a:spLocks noGrp="1"/>
          </p:cNvSpPr>
          <p:nvPr>
            <p:ph type="body" sz="quarter" idx="20"/>
          </p:nvPr>
        </p:nvSpPr>
        <p:spPr>
          <a:xfrm>
            <a:off x="915989" y="12035721"/>
            <a:ext cx="21717000" cy="852840"/>
          </a:xfrm>
        </p:spPr>
        <p:txBody>
          <a:bodyPr anchor="b">
            <a:normAutofit/>
          </a:bodyPr>
          <a:lstStyle>
            <a:lvl1pPr marL="0" indent="0">
              <a:lnSpc>
                <a:spcPts val="1400"/>
              </a:lnSpc>
              <a:spcBef>
                <a:spcPts val="0"/>
              </a:spcBef>
              <a:buNone/>
              <a:defRPr sz="1200">
                <a:solidFill>
                  <a:schemeClr val="tx1"/>
                </a:solidFill>
              </a:defRPr>
            </a:lvl1pPr>
          </a:lstStyle>
          <a:p>
            <a:pPr lvl="0"/>
            <a:r>
              <a:rPr lang="en-US" dirty="0"/>
              <a:t>Click to edit Master text styles</a:t>
            </a:r>
          </a:p>
        </p:txBody>
      </p:sp>
      <p:sp>
        <p:nvSpPr>
          <p:cNvPr id="5" name="Footer Placeholder 4"/>
          <p:cNvSpPr>
            <a:spLocks noGrp="1"/>
          </p:cNvSpPr>
          <p:nvPr>
            <p:ph type="ftr" sz="quarter" idx="21"/>
          </p:nvPr>
        </p:nvSpPr>
        <p:spPr/>
        <p:txBody>
          <a:bodyPr/>
          <a:lstStyle/>
          <a:p>
            <a:r>
              <a:rPr lang="en-US"/>
              <a:t>Orlando’s Outlook: Coronavirus Curveball</a:t>
            </a:r>
            <a:endParaRPr lang="en-US" dirty="0"/>
          </a:p>
        </p:txBody>
      </p:sp>
    </p:spTree>
    <p:extLst>
      <p:ext uri="{BB962C8B-B14F-4D97-AF65-F5344CB8AC3E}">
        <p14:creationId xmlns:p14="http://schemas.microsoft.com/office/powerpoint/2010/main" val="2328479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915988" y="730251"/>
            <a:ext cx="21717000" cy="950976"/>
          </a:xfrm>
        </p:spPr>
        <p:txBody>
          <a:bodyPr/>
          <a:lstStyle/>
          <a:p>
            <a:r>
              <a:rPr lang="en-US"/>
              <a:t>Click to edit Master title style</a:t>
            </a:r>
          </a:p>
        </p:txBody>
      </p:sp>
      <p:sp>
        <p:nvSpPr>
          <p:cNvPr id="7" name="Text Placeholder 6"/>
          <p:cNvSpPr>
            <a:spLocks noGrp="1"/>
          </p:cNvSpPr>
          <p:nvPr>
            <p:ph type="body" sz="quarter" idx="13"/>
          </p:nvPr>
        </p:nvSpPr>
        <p:spPr>
          <a:xfrm>
            <a:off x="915988" y="3152273"/>
            <a:ext cx="21717000" cy="8879306"/>
          </a:xfrm>
        </p:spPr>
        <p:txBody>
          <a:bodyPr/>
          <a:lstStyle>
            <a:lvl1pPr marL="457200" indent="-457200">
              <a:spcBef>
                <a:spcPts val="1000"/>
              </a:spcBef>
              <a:spcAft>
                <a:spcPts val="600"/>
              </a:spcAft>
              <a:buFontTx/>
              <a:buBlip>
                <a:blip r:embed="rId2"/>
              </a:buBlip>
              <a:defRPr/>
            </a:lvl1pPr>
            <a:lvl2pPr marL="914400" indent="-457200">
              <a:spcBef>
                <a:spcPts val="1000"/>
              </a:spcBef>
              <a:spcAft>
                <a:spcPts val="600"/>
              </a:spcAft>
              <a:buClr>
                <a:schemeClr val="accent2"/>
              </a:buClr>
              <a:defRPr/>
            </a:lvl2pPr>
            <a:lvl3pPr marL="1371600" indent="-449263">
              <a:spcBef>
                <a:spcPts val="1000"/>
              </a:spcBef>
              <a:spcAft>
                <a:spcPts val="600"/>
              </a:spcAft>
              <a:buClr>
                <a:schemeClr val="accent2"/>
              </a:buClr>
              <a:defRPr/>
            </a:lvl3pPr>
            <a:lvl4pPr marL="1828800" indent="-457200">
              <a:spcBef>
                <a:spcPts val="1000"/>
              </a:spcBef>
              <a:spcAft>
                <a:spcPts val="600"/>
              </a:spcAft>
              <a:buClr>
                <a:schemeClr val="accent2"/>
              </a:buClr>
              <a:defRPr/>
            </a:lvl4pPr>
            <a:lvl5pPr marL="2286000" indent="-457200">
              <a:spcBef>
                <a:spcPts val="1000"/>
              </a:spcBef>
              <a:spcAft>
                <a:spcPts val="600"/>
              </a:spcAft>
              <a:buClr>
                <a:schemeClr val="accent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a:extLst>
              <a:ext uri="{FF2B5EF4-FFF2-40B4-BE49-F238E27FC236}">
                <a16:creationId xmlns:a16="http://schemas.microsoft.com/office/drawing/2014/main" id="{D5B44318-D24E-9944-BEE1-6DD77870DF91}"/>
              </a:ext>
            </a:extLst>
          </p:cNvPr>
          <p:cNvSpPr>
            <a:spLocks noGrp="1"/>
          </p:cNvSpPr>
          <p:nvPr>
            <p:ph type="subTitle" idx="14"/>
          </p:nvPr>
        </p:nvSpPr>
        <p:spPr>
          <a:xfrm>
            <a:off x="921498" y="1680280"/>
            <a:ext cx="21711490" cy="612067"/>
          </a:xfrm>
        </p:spPr>
        <p:txBody>
          <a:bodyPr>
            <a:normAutofit/>
          </a:bodyPr>
          <a:lstStyle>
            <a:lvl1pPr marL="0" indent="0" algn="l">
              <a:buNone/>
              <a:defRPr sz="3200">
                <a:solidFill>
                  <a:schemeClr val="accent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sp>
        <p:nvSpPr>
          <p:cNvPr id="11" name="Text Placeholder 3">
            <a:extLst>
              <a:ext uri="{FF2B5EF4-FFF2-40B4-BE49-F238E27FC236}">
                <a16:creationId xmlns:a16="http://schemas.microsoft.com/office/drawing/2014/main" id="{3FB00D8A-0F5D-2544-A788-DC05485F60B8}"/>
              </a:ext>
            </a:extLst>
          </p:cNvPr>
          <p:cNvSpPr>
            <a:spLocks noGrp="1"/>
          </p:cNvSpPr>
          <p:nvPr>
            <p:ph type="body" sz="quarter" idx="20"/>
          </p:nvPr>
        </p:nvSpPr>
        <p:spPr>
          <a:xfrm>
            <a:off x="915989" y="12035721"/>
            <a:ext cx="21717000" cy="852840"/>
          </a:xfrm>
        </p:spPr>
        <p:txBody>
          <a:bodyPr anchor="b">
            <a:normAutofit/>
          </a:bodyPr>
          <a:lstStyle>
            <a:lvl1pPr marL="0" indent="0">
              <a:lnSpc>
                <a:spcPts val="1400"/>
              </a:lnSpc>
              <a:spcBef>
                <a:spcPts val="0"/>
              </a:spcBef>
              <a:buNone/>
              <a:defRPr sz="1200">
                <a:solidFill>
                  <a:schemeClr val="tx1"/>
                </a:solidFill>
              </a:defRPr>
            </a:lvl1pPr>
          </a:lstStyle>
          <a:p>
            <a:pPr lvl="0"/>
            <a:r>
              <a:rPr lang="en-US" dirty="0"/>
              <a:t>Click to edit Master text styles</a:t>
            </a:r>
          </a:p>
        </p:txBody>
      </p:sp>
      <p:sp>
        <p:nvSpPr>
          <p:cNvPr id="3" name="Footer Placeholder 2"/>
          <p:cNvSpPr>
            <a:spLocks noGrp="1"/>
          </p:cNvSpPr>
          <p:nvPr>
            <p:ph type="ftr" sz="quarter" idx="21"/>
          </p:nvPr>
        </p:nvSpPr>
        <p:spPr/>
        <p:txBody>
          <a:bodyPr/>
          <a:lstStyle/>
          <a:p>
            <a:r>
              <a:rPr lang="en-US"/>
              <a:t>Orlando’s Outlook: Coronavirus Curveball</a:t>
            </a:r>
            <a:endParaRPr lang="en-US" dirty="0"/>
          </a:p>
        </p:txBody>
      </p:sp>
    </p:spTree>
    <p:extLst>
      <p:ext uri="{BB962C8B-B14F-4D97-AF65-F5344CB8AC3E}">
        <p14:creationId xmlns:p14="http://schemas.microsoft.com/office/powerpoint/2010/main" val="428487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184F440D-63F2-A944-A198-DAA2E48B29F6}"/>
              </a:ext>
            </a:extLst>
          </p:cNvPr>
          <p:cNvSpPr>
            <a:spLocks noGrp="1"/>
          </p:cNvSpPr>
          <p:nvPr>
            <p:ph sz="quarter" idx="14" hasCustomPrompt="1"/>
          </p:nvPr>
        </p:nvSpPr>
        <p:spPr>
          <a:xfrm>
            <a:off x="915988" y="2963406"/>
            <a:ext cx="21711490" cy="9037471"/>
          </a:xfrm>
        </p:spPr>
        <p:txBody>
          <a:bodyPr>
            <a:normAutofit/>
          </a:bodyPr>
          <a:lstStyle>
            <a:lvl1pPr marL="0" indent="0">
              <a:buNone/>
              <a:defRPr sz="2200"/>
            </a:lvl1pPr>
          </a:lstStyle>
          <a:p>
            <a:pPr lvl="0"/>
            <a:r>
              <a:rPr lang="en-US" dirty="0"/>
              <a:t>Click to enter graph, table or image</a:t>
            </a:r>
          </a:p>
        </p:txBody>
      </p:sp>
      <p:sp>
        <p:nvSpPr>
          <p:cNvPr id="19" name="Text Placeholder 3">
            <a:extLst>
              <a:ext uri="{FF2B5EF4-FFF2-40B4-BE49-F238E27FC236}">
                <a16:creationId xmlns:a16="http://schemas.microsoft.com/office/drawing/2014/main" id="{3FB00D8A-0F5D-2544-A788-DC05485F60B8}"/>
              </a:ext>
            </a:extLst>
          </p:cNvPr>
          <p:cNvSpPr>
            <a:spLocks noGrp="1"/>
          </p:cNvSpPr>
          <p:nvPr>
            <p:ph type="body" sz="quarter" idx="20"/>
          </p:nvPr>
        </p:nvSpPr>
        <p:spPr>
          <a:xfrm>
            <a:off x="915989" y="12035721"/>
            <a:ext cx="21717000" cy="852840"/>
          </a:xfrm>
        </p:spPr>
        <p:txBody>
          <a:bodyPr anchor="b">
            <a:normAutofit/>
          </a:bodyPr>
          <a:lstStyle>
            <a:lvl1pPr marL="0" indent="0">
              <a:lnSpc>
                <a:spcPts val="1400"/>
              </a:lnSpc>
              <a:spcBef>
                <a:spcPts val="0"/>
              </a:spcBef>
              <a:buNone/>
              <a:defRPr sz="1200">
                <a:solidFill>
                  <a:schemeClr val="tx1"/>
                </a:solidFill>
              </a:defRPr>
            </a:lvl1pPr>
          </a:lstStyle>
          <a:p>
            <a:pPr lvl="0"/>
            <a:r>
              <a:rPr lang="en-US" dirty="0"/>
              <a:t>Click to edit Master text styles</a:t>
            </a:r>
          </a:p>
        </p:txBody>
      </p:sp>
      <p:sp>
        <p:nvSpPr>
          <p:cNvPr id="12" name="Title 1">
            <a:extLst>
              <a:ext uri="{FF2B5EF4-FFF2-40B4-BE49-F238E27FC236}">
                <a16:creationId xmlns:a16="http://schemas.microsoft.com/office/drawing/2014/main" id="{6D7207D2-1DBA-7049-B34A-906A397E27D0}"/>
              </a:ext>
            </a:extLst>
          </p:cNvPr>
          <p:cNvSpPr>
            <a:spLocks noGrp="1"/>
          </p:cNvSpPr>
          <p:nvPr>
            <p:ph type="title"/>
          </p:nvPr>
        </p:nvSpPr>
        <p:spPr>
          <a:xfrm>
            <a:off x="921498" y="730251"/>
            <a:ext cx="21711490" cy="950029"/>
          </a:xfrm>
        </p:spPr>
        <p:txBody>
          <a:bodyPr anchor="t">
            <a:normAutofit/>
          </a:bodyPr>
          <a:lstStyle>
            <a:lvl1pPr>
              <a:defRPr sz="5600"/>
            </a:lvl1pPr>
          </a:lstStyle>
          <a:p>
            <a:r>
              <a:rPr lang="en-US" dirty="0"/>
              <a:t>Click to edit Master title style</a:t>
            </a:r>
          </a:p>
        </p:txBody>
      </p:sp>
      <p:sp>
        <p:nvSpPr>
          <p:cNvPr id="15" name="Subtitle 2">
            <a:extLst>
              <a:ext uri="{FF2B5EF4-FFF2-40B4-BE49-F238E27FC236}">
                <a16:creationId xmlns:a16="http://schemas.microsoft.com/office/drawing/2014/main" id="{D5B44318-D24E-9944-BEE1-6DD77870DF91}"/>
              </a:ext>
            </a:extLst>
          </p:cNvPr>
          <p:cNvSpPr>
            <a:spLocks noGrp="1"/>
          </p:cNvSpPr>
          <p:nvPr>
            <p:ph type="subTitle" idx="13"/>
          </p:nvPr>
        </p:nvSpPr>
        <p:spPr>
          <a:xfrm>
            <a:off x="921498" y="1680280"/>
            <a:ext cx="21711490" cy="612067"/>
          </a:xfrm>
        </p:spPr>
        <p:txBody>
          <a:bodyPr>
            <a:normAutofit/>
          </a:bodyPr>
          <a:lstStyle>
            <a:lvl1pPr marL="0" indent="0" algn="l">
              <a:buNone/>
              <a:defRPr sz="3200">
                <a:solidFill>
                  <a:schemeClr val="accent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sp>
        <p:nvSpPr>
          <p:cNvPr id="2" name="Footer Placeholder 1"/>
          <p:cNvSpPr>
            <a:spLocks noGrp="1"/>
          </p:cNvSpPr>
          <p:nvPr>
            <p:ph type="ftr" sz="quarter" idx="21"/>
          </p:nvPr>
        </p:nvSpPr>
        <p:spPr/>
        <p:txBody>
          <a:bodyPr/>
          <a:lstStyle/>
          <a:p>
            <a:r>
              <a:rPr lang="en-US"/>
              <a:t>Orlando’s Outlook: Coronavirus Curveball</a:t>
            </a:r>
            <a:endParaRPr lang="en-US" dirty="0"/>
          </a:p>
        </p:txBody>
      </p:sp>
    </p:spTree>
    <p:extLst>
      <p:ext uri="{BB962C8B-B14F-4D97-AF65-F5344CB8AC3E}">
        <p14:creationId xmlns:p14="http://schemas.microsoft.com/office/powerpoint/2010/main" val="126472770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75D3A7A4-976E-7A45-B72E-FD1C71295FCC}"/>
              </a:ext>
            </a:extLst>
          </p:cNvPr>
          <p:cNvPicPr>
            <a:picLocks noChangeAspect="1"/>
          </p:cNvPicPr>
          <p:nvPr userDrawn="1"/>
        </p:nvPicPr>
        <p:blipFill>
          <a:blip r:embed="rId3"/>
          <a:stretch>
            <a:fillRect/>
          </a:stretch>
        </p:blipFill>
        <p:spPr>
          <a:xfrm>
            <a:off x="1616074" y="0"/>
            <a:ext cx="22771101" cy="13729448"/>
          </a:xfrm>
          <a:prstGeom prst="rect">
            <a:avLst/>
          </a:prstGeom>
        </p:spPr>
      </p:pic>
      <p:sp>
        <p:nvSpPr>
          <p:cNvPr id="2" name="Title 1"/>
          <p:cNvSpPr>
            <a:spLocks noGrp="1"/>
          </p:cNvSpPr>
          <p:nvPr>
            <p:ph type="ctrTitle"/>
          </p:nvPr>
        </p:nvSpPr>
        <p:spPr>
          <a:xfrm>
            <a:off x="8836556" y="3237646"/>
            <a:ext cx="14226646" cy="2608328"/>
          </a:xfrm>
        </p:spPr>
        <p:txBody>
          <a:bodyPr anchor="b">
            <a:normAutofit/>
          </a:bodyPr>
          <a:lstStyle>
            <a:lvl1pPr algn="l">
              <a:defRPr sz="7198">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8836556" y="6301058"/>
            <a:ext cx="14226646" cy="977520"/>
          </a:xfrm>
        </p:spPr>
        <p:txBody>
          <a:bodyPr>
            <a:normAutofit/>
          </a:bodyPr>
          <a:lstStyle>
            <a:lvl1pPr marL="0" indent="0" algn="l">
              <a:buNone/>
              <a:defRPr sz="4400">
                <a:solidFill>
                  <a:schemeClr val="tx2"/>
                </a:solidFill>
              </a:defRPr>
            </a:lvl1pPr>
            <a:lvl2pPr marL="914218" indent="0" algn="ctr">
              <a:buNone/>
              <a:defRPr sz="4000"/>
            </a:lvl2pPr>
            <a:lvl3pPr marL="1828434" indent="0" algn="ctr">
              <a:buNone/>
              <a:defRPr sz="3600"/>
            </a:lvl3pPr>
            <a:lvl4pPr marL="2742652" indent="0" algn="ctr">
              <a:buNone/>
              <a:defRPr sz="3200"/>
            </a:lvl4pPr>
            <a:lvl5pPr marL="3656868" indent="0" algn="ctr">
              <a:buNone/>
              <a:defRPr sz="3200"/>
            </a:lvl5pPr>
            <a:lvl6pPr marL="4571086" indent="0" algn="ctr">
              <a:buNone/>
              <a:defRPr sz="3200"/>
            </a:lvl6pPr>
            <a:lvl7pPr marL="5485302" indent="0" algn="ctr">
              <a:buNone/>
              <a:defRPr sz="3200"/>
            </a:lvl7pPr>
            <a:lvl8pPr marL="6399520" indent="0" algn="ctr">
              <a:buNone/>
              <a:defRPr sz="3200"/>
            </a:lvl8pPr>
            <a:lvl9pPr marL="7313736" indent="0" algn="ctr">
              <a:buNone/>
              <a:defRPr sz="3200"/>
            </a:lvl9pPr>
          </a:lstStyle>
          <a:p>
            <a:r>
              <a:rPr lang="en-US" dirty="0"/>
              <a:t>Click to edit Master subtitle style</a:t>
            </a:r>
          </a:p>
        </p:txBody>
      </p:sp>
      <p:pic>
        <p:nvPicPr>
          <p:cNvPr id="8" name="Picture 7" descr="A picture containing clock&#10;&#10;Description automatically generated">
            <a:extLst>
              <a:ext uri="{FF2B5EF4-FFF2-40B4-BE49-F238E27FC236}">
                <a16:creationId xmlns:a16="http://schemas.microsoft.com/office/drawing/2014/main" id="{989F8EB1-ABB9-A44C-AD15-D908BEAAFA44}"/>
              </a:ext>
            </a:extLst>
          </p:cNvPr>
          <p:cNvPicPr>
            <a:picLocks noChangeAspect="1"/>
          </p:cNvPicPr>
          <p:nvPr userDrawn="1"/>
        </p:nvPicPr>
        <p:blipFill>
          <a:blip r:embed="rId4"/>
          <a:stretch>
            <a:fillRect/>
          </a:stretch>
        </p:blipFill>
        <p:spPr>
          <a:xfrm>
            <a:off x="18659475" y="993999"/>
            <a:ext cx="4403725" cy="1095994"/>
          </a:xfrm>
          <a:prstGeom prst="rect">
            <a:avLst/>
          </a:prstGeom>
        </p:spPr>
      </p:pic>
      <p:sp>
        <p:nvSpPr>
          <p:cNvPr id="25" name="Text Placeholder 24">
            <a:extLst>
              <a:ext uri="{FF2B5EF4-FFF2-40B4-BE49-F238E27FC236}">
                <a16:creationId xmlns:a16="http://schemas.microsoft.com/office/drawing/2014/main" id="{899B19D7-9329-1045-BB6B-C69497C73540}"/>
              </a:ext>
            </a:extLst>
          </p:cNvPr>
          <p:cNvSpPr>
            <a:spLocks noGrp="1"/>
          </p:cNvSpPr>
          <p:nvPr>
            <p:ph type="body" sz="quarter" idx="10" hasCustomPrompt="1"/>
          </p:nvPr>
        </p:nvSpPr>
        <p:spPr>
          <a:xfrm>
            <a:off x="8836553" y="9206232"/>
            <a:ext cx="4879447" cy="2493396"/>
          </a:xfrm>
        </p:spPr>
        <p:txBody>
          <a:bodyPr/>
          <a:lstStyle>
            <a:lvl1pPr marL="0" indent="0">
              <a:buNone/>
              <a:defRPr sz="2400">
                <a:solidFill>
                  <a:schemeClr val="tx2"/>
                </a:solidFill>
              </a:defRPr>
            </a:lvl1pPr>
            <a:lvl2pPr marL="0" indent="0">
              <a:spcAft>
                <a:spcPts val="1200"/>
              </a:spcAft>
              <a:buNone/>
              <a:defRPr sz="1800">
                <a:solidFill>
                  <a:schemeClr val="tx2"/>
                </a:solidFill>
              </a:defRPr>
            </a:lvl2pPr>
          </a:lstStyle>
          <a:p>
            <a:pPr lvl="0"/>
            <a:r>
              <a:rPr lang="en-US" dirty="0"/>
              <a:t>Click to add author</a:t>
            </a:r>
          </a:p>
          <a:p>
            <a:pPr lvl="1"/>
            <a:r>
              <a:rPr lang="en-US" dirty="0"/>
              <a:t>Second level</a:t>
            </a:r>
          </a:p>
        </p:txBody>
      </p:sp>
      <p:sp>
        <p:nvSpPr>
          <p:cNvPr id="26" name="Text Placeholder 24">
            <a:extLst>
              <a:ext uri="{FF2B5EF4-FFF2-40B4-BE49-F238E27FC236}">
                <a16:creationId xmlns:a16="http://schemas.microsoft.com/office/drawing/2014/main" id="{AAB67AE7-86B6-BD48-B21A-7338C35B5B17}"/>
              </a:ext>
            </a:extLst>
          </p:cNvPr>
          <p:cNvSpPr>
            <a:spLocks noGrp="1"/>
          </p:cNvSpPr>
          <p:nvPr>
            <p:ph type="body" sz="quarter" idx="11" hasCustomPrompt="1"/>
          </p:nvPr>
        </p:nvSpPr>
        <p:spPr>
          <a:xfrm>
            <a:off x="13926111" y="9206232"/>
            <a:ext cx="4879447" cy="2493396"/>
          </a:xfrm>
        </p:spPr>
        <p:txBody>
          <a:bodyPr/>
          <a:lstStyle>
            <a:lvl1pPr marL="0" indent="0">
              <a:buNone/>
              <a:defRPr sz="2400">
                <a:solidFill>
                  <a:schemeClr val="tx2"/>
                </a:solidFill>
              </a:defRPr>
            </a:lvl1pPr>
            <a:lvl2pPr marL="0" indent="0">
              <a:spcAft>
                <a:spcPts val="1200"/>
              </a:spcAft>
              <a:buNone/>
              <a:defRPr sz="1800">
                <a:solidFill>
                  <a:schemeClr val="tx2"/>
                </a:solidFill>
              </a:defRPr>
            </a:lvl2pPr>
          </a:lstStyle>
          <a:p>
            <a:pPr lvl="0"/>
            <a:r>
              <a:rPr lang="en-US" dirty="0"/>
              <a:t>Click to add author</a:t>
            </a:r>
          </a:p>
          <a:p>
            <a:pPr lvl="1"/>
            <a:r>
              <a:rPr lang="en-US" dirty="0"/>
              <a:t>Second level</a:t>
            </a:r>
          </a:p>
        </p:txBody>
      </p:sp>
      <p:sp>
        <p:nvSpPr>
          <p:cNvPr id="27" name="Text Placeholder 24">
            <a:extLst>
              <a:ext uri="{FF2B5EF4-FFF2-40B4-BE49-F238E27FC236}">
                <a16:creationId xmlns:a16="http://schemas.microsoft.com/office/drawing/2014/main" id="{91CAAE79-B963-544A-BA27-AE14FB71DA06}"/>
              </a:ext>
            </a:extLst>
          </p:cNvPr>
          <p:cNvSpPr>
            <a:spLocks noGrp="1"/>
          </p:cNvSpPr>
          <p:nvPr>
            <p:ph type="body" sz="quarter" idx="12" hasCustomPrompt="1"/>
          </p:nvPr>
        </p:nvSpPr>
        <p:spPr>
          <a:xfrm>
            <a:off x="8836553" y="11792910"/>
            <a:ext cx="4879447" cy="453496"/>
          </a:xfrm>
        </p:spPr>
        <p:txBody>
          <a:bodyPr>
            <a:normAutofit/>
          </a:bodyPr>
          <a:lstStyle>
            <a:lvl1pPr marL="0" indent="0">
              <a:buNone/>
              <a:defRPr sz="1800">
                <a:solidFill>
                  <a:schemeClr val="tx2"/>
                </a:solidFill>
              </a:defRPr>
            </a:lvl1pPr>
            <a:lvl2pPr marL="0" indent="0">
              <a:spcAft>
                <a:spcPts val="1200"/>
              </a:spcAft>
              <a:buNone/>
              <a:defRPr sz="1800">
                <a:solidFill>
                  <a:schemeClr val="tx2"/>
                </a:solidFill>
              </a:defRPr>
            </a:lvl2pPr>
          </a:lstStyle>
          <a:p>
            <a:pPr lvl="0"/>
            <a:r>
              <a:rPr lang="en-US" dirty="0"/>
              <a:t>Click to add date</a:t>
            </a:r>
          </a:p>
        </p:txBody>
      </p:sp>
      <p:sp>
        <p:nvSpPr>
          <p:cNvPr id="30" name="Text Placeholder 29">
            <a:extLst>
              <a:ext uri="{FF2B5EF4-FFF2-40B4-BE49-F238E27FC236}">
                <a16:creationId xmlns:a16="http://schemas.microsoft.com/office/drawing/2014/main" id="{E8CC7012-14BD-1546-8A10-161943AD1826}"/>
              </a:ext>
            </a:extLst>
          </p:cNvPr>
          <p:cNvSpPr>
            <a:spLocks noGrp="1"/>
          </p:cNvSpPr>
          <p:nvPr>
            <p:ph type="body" sz="quarter" idx="13" hasCustomPrompt="1"/>
          </p:nvPr>
        </p:nvSpPr>
        <p:spPr>
          <a:xfrm>
            <a:off x="8836551" y="12339687"/>
            <a:ext cx="10585982" cy="1275110"/>
          </a:xfrm>
        </p:spPr>
        <p:txBody>
          <a:bodyPr>
            <a:normAutofit/>
          </a:bodyPr>
          <a:lstStyle>
            <a:lvl1pPr marL="0" indent="0">
              <a:lnSpc>
                <a:spcPts val="1400"/>
              </a:lnSpc>
              <a:spcBef>
                <a:spcPts val="0"/>
              </a:spcBef>
              <a:spcAft>
                <a:spcPts val="300"/>
              </a:spcAft>
              <a:buNone/>
              <a:defRPr lang="en-US" sz="1100" b="0" i="0" smtClean="0">
                <a:effectLst/>
              </a:defRPr>
            </a:lvl1pPr>
          </a:lstStyle>
          <a:p>
            <a:pPr lvl="0"/>
            <a:r>
              <a:rPr lang="en-US" dirty="0"/>
              <a:t>Click to add footnote. Footnotes may range in size depending on US vs UK versioning.</a:t>
            </a:r>
          </a:p>
        </p:txBody>
      </p:sp>
      <p:cxnSp>
        <p:nvCxnSpPr>
          <p:cNvPr id="11" name="Straight Connector 10">
            <a:extLst>
              <a:ext uri="{FF2B5EF4-FFF2-40B4-BE49-F238E27FC236}">
                <a16:creationId xmlns:a16="http://schemas.microsoft.com/office/drawing/2014/main" id="{15B9259A-D92F-4A4D-984E-535C1EF41F68}"/>
              </a:ext>
            </a:extLst>
          </p:cNvPr>
          <p:cNvCxnSpPr>
            <a:cxnSpLocks/>
          </p:cNvCxnSpPr>
          <p:nvPr userDrawn="1"/>
        </p:nvCxnSpPr>
        <p:spPr>
          <a:xfrm>
            <a:off x="8860455" y="12262762"/>
            <a:ext cx="15059417"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 Placeholder 24">
            <a:extLst>
              <a:ext uri="{FF2B5EF4-FFF2-40B4-BE49-F238E27FC236}">
                <a16:creationId xmlns:a16="http://schemas.microsoft.com/office/drawing/2014/main" id="{6346841A-B155-B44C-B668-570FA660D0EE}"/>
              </a:ext>
            </a:extLst>
          </p:cNvPr>
          <p:cNvSpPr>
            <a:spLocks noGrp="1"/>
          </p:cNvSpPr>
          <p:nvPr>
            <p:ph type="body" sz="quarter" idx="14" hasCustomPrompt="1"/>
          </p:nvPr>
        </p:nvSpPr>
        <p:spPr>
          <a:xfrm>
            <a:off x="8836550" y="7955317"/>
            <a:ext cx="9969006" cy="675302"/>
          </a:xfrm>
        </p:spPr>
        <p:txBody>
          <a:bodyPr/>
          <a:lstStyle>
            <a:lvl1pPr marL="0" indent="0">
              <a:buNone/>
              <a:defRPr sz="2400">
                <a:solidFill>
                  <a:schemeClr val="tx2"/>
                </a:solidFill>
              </a:defRPr>
            </a:lvl1pPr>
            <a:lvl2pPr marL="0" indent="0">
              <a:spcAft>
                <a:spcPts val="1200"/>
              </a:spcAft>
              <a:buNone/>
              <a:defRPr sz="1800">
                <a:solidFill>
                  <a:schemeClr val="tx2"/>
                </a:solidFill>
              </a:defRPr>
            </a:lvl2pPr>
          </a:lstStyle>
          <a:p>
            <a:pPr lvl="0"/>
            <a:r>
              <a:rPr lang="en-US" dirty="0"/>
              <a:t>Click to add audience</a:t>
            </a:r>
          </a:p>
        </p:txBody>
      </p:sp>
      <p:sp>
        <p:nvSpPr>
          <p:cNvPr id="6" name="Text Placeholder 5">
            <a:extLst>
              <a:ext uri="{FF2B5EF4-FFF2-40B4-BE49-F238E27FC236}">
                <a16:creationId xmlns:a16="http://schemas.microsoft.com/office/drawing/2014/main" id="{C11ABA34-7248-F24C-A109-62EB12078783}"/>
              </a:ext>
            </a:extLst>
          </p:cNvPr>
          <p:cNvSpPr>
            <a:spLocks noGrp="1"/>
          </p:cNvSpPr>
          <p:nvPr>
            <p:ph type="body" sz="quarter" idx="15"/>
          </p:nvPr>
        </p:nvSpPr>
        <p:spPr>
          <a:xfrm>
            <a:off x="19502439" y="12912725"/>
            <a:ext cx="4160838" cy="702070"/>
          </a:xfrm>
        </p:spPr>
        <p:txBody>
          <a:bodyPr>
            <a:normAutofit/>
          </a:bodyPr>
          <a:lstStyle>
            <a:lvl1pPr marL="0" indent="0">
              <a:buNone/>
              <a:defRPr sz="1200">
                <a:solidFill>
                  <a:schemeClr val="accent3"/>
                </a:solidFill>
              </a:defRPr>
            </a:lvl1pPr>
          </a:lstStyle>
          <a:p>
            <a:pPr lvl="0"/>
            <a:r>
              <a:rPr lang="en-US" dirty="0"/>
              <a:t>Click to edit Master text styles</a:t>
            </a:r>
          </a:p>
        </p:txBody>
      </p:sp>
    </p:spTree>
    <p:extLst>
      <p:ext uri="{BB962C8B-B14F-4D97-AF65-F5344CB8AC3E}">
        <p14:creationId xmlns:p14="http://schemas.microsoft.com/office/powerpoint/2010/main" val="812049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0" y="11058936"/>
            <a:ext cx="24387175" cy="2133600"/>
          </a:xfrm>
        </p:spPr>
        <p:txBody>
          <a:bodyPr anchor="b">
            <a:normAutofit/>
          </a:bodyPr>
          <a:lstStyle>
            <a:lvl1pPr marL="0" indent="0">
              <a:spcBef>
                <a:spcPts val="0"/>
              </a:spcBef>
              <a:spcAft>
                <a:spcPts val="0"/>
              </a:spcAft>
              <a:buNone/>
              <a:defRPr sz="1600">
                <a:solidFill>
                  <a:schemeClr val="tx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2964590" y="13357412"/>
            <a:ext cx="1219359" cy="457200"/>
          </a:xfrm>
          <a:prstGeom prst="rect">
            <a:avLst/>
          </a:prstGeom>
        </p:spPr>
        <p:txBody>
          <a:bodyPr vert="horz" lIns="91440" tIns="45720" rIns="91440" bIns="45720" rtlCol="0" anchor="ctr"/>
          <a:lstStyle>
            <a:lvl1pPr algn="r">
              <a:defRPr sz="1800">
                <a:solidFill>
                  <a:srgbClr val="898989"/>
                </a:solidFill>
                <a:latin typeface="Arial" pitchFamily="34" charset="0"/>
                <a:cs typeface="Arial" pitchFamily="34" charset="0"/>
              </a:defRPr>
            </a:lvl1pPr>
          </a:lstStyle>
          <a:p>
            <a:fld id="{8F4A8306-F50A-4A17-A62E-CCF64E945FF0}" type="slidenum">
              <a:rPr lang="en-US" smtClean="0"/>
              <a:pPr/>
              <a:t>‹#›</a:t>
            </a:fld>
            <a:endParaRPr lang="en-US" dirty="0"/>
          </a:p>
        </p:txBody>
      </p:sp>
      <p:sp>
        <p:nvSpPr>
          <p:cNvPr id="6" name="Footer Placeholder 4"/>
          <p:cNvSpPr>
            <a:spLocks noGrp="1"/>
          </p:cNvSpPr>
          <p:nvPr>
            <p:ph type="ftr" sz="quarter" idx="3"/>
          </p:nvPr>
        </p:nvSpPr>
        <p:spPr>
          <a:xfrm>
            <a:off x="0" y="13146156"/>
            <a:ext cx="20251959" cy="569844"/>
          </a:xfrm>
          <a:prstGeom prst="rect">
            <a:avLst/>
          </a:prstGeom>
        </p:spPr>
        <p:txBody>
          <a:bodyPr vert="horz" lIns="91440" tIns="45720" rIns="91440" bIns="45720" rtlCol="0" anchor="ctr"/>
          <a:lstStyle>
            <a:lvl1pPr algn="l">
              <a:defRPr sz="1600" b="0">
                <a:solidFill>
                  <a:srgbClr val="988F86"/>
                </a:solidFill>
                <a:latin typeface="Arial" pitchFamily="34" charset="0"/>
                <a:cs typeface="Arial" pitchFamily="34" charset="0"/>
              </a:defRPr>
            </a:lvl1pPr>
          </a:lstStyle>
          <a:p>
            <a:r>
              <a:rPr lang="en-US"/>
              <a:t>INSTITUTIONAL Sales Material. Not for Distribution to the public.</a:t>
            </a:r>
            <a:endParaRPr lang="en-US" dirty="0"/>
          </a:p>
        </p:txBody>
      </p:sp>
    </p:spTree>
    <p:extLst>
      <p:ext uri="{BB962C8B-B14F-4D97-AF65-F5344CB8AC3E}">
        <p14:creationId xmlns:p14="http://schemas.microsoft.com/office/powerpoint/2010/main" val="264909401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72" b="0" i="0">
                <a:solidFill>
                  <a:srgbClr val="012069"/>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219359" y="12755881"/>
            <a:ext cx="5609050" cy="68579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11/11/2022</a:t>
            </a:fld>
            <a:endParaRPr lang="en-US"/>
          </a:p>
        </p:txBody>
      </p:sp>
      <p:sp>
        <p:nvSpPr>
          <p:cNvPr id="6" name="Holder 6"/>
          <p:cNvSpPr>
            <a:spLocks noGrp="1"/>
          </p:cNvSpPr>
          <p:nvPr>
            <p:ph type="sldNum" sz="quarter" idx="7"/>
          </p:nvPr>
        </p:nvSpPr>
        <p:spPr>
          <a:xfrm>
            <a:off x="17558768" y="12755881"/>
            <a:ext cx="5609050" cy="6857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8558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3"/>
          </p:nvPr>
        </p:nvSpPr>
        <p:spPr>
          <a:xfrm>
            <a:off x="0" y="11125200"/>
            <a:ext cx="24387175" cy="2133600"/>
          </a:xfrm>
        </p:spPr>
        <p:txBody>
          <a:bodyPr anchor="b">
            <a:normAutofit/>
          </a:bodyPr>
          <a:lstStyle>
            <a:lvl1pPr marL="0" indent="0">
              <a:spcBef>
                <a:spcPts val="0"/>
              </a:spcBef>
              <a:buNone/>
              <a:defRPr sz="16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6942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6" name="Text Placeholder 9"/>
          <p:cNvSpPr>
            <a:spLocks noGrp="1"/>
          </p:cNvSpPr>
          <p:nvPr>
            <p:ph type="body" sz="quarter" idx="13"/>
          </p:nvPr>
        </p:nvSpPr>
        <p:spPr>
          <a:xfrm>
            <a:off x="0" y="11125200"/>
            <a:ext cx="24387175" cy="2133600"/>
          </a:xfrm>
        </p:spPr>
        <p:txBody>
          <a:bodyPr anchor="b">
            <a:normAutofit/>
          </a:bodyPr>
          <a:lstStyle>
            <a:lvl1pPr marL="0" indent="0">
              <a:spcBef>
                <a:spcPts val="0"/>
              </a:spcBef>
              <a:buNone/>
              <a:defRPr sz="1600">
                <a:solidFill>
                  <a:schemeClr val="tx1"/>
                </a:solidFill>
              </a:defRPr>
            </a:lvl1pPr>
          </a:lstStyle>
          <a:p>
            <a:pPr lvl="0"/>
            <a:r>
              <a:rPr lang="en-US"/>
              <a:t>Click to edit Master text styles</a:t>
            </a:r>
          </a:p>
        </p:txBody>
      </p:sp>
      <p:sp>
        <p:nvSpPr>
          <p:cNvPr id="9" name="Slide Number Placeholder 5"/>
          <p:cNvSpPr>
            <a:spLocks noGrp="1"/>
          </p:cNvSpPr>
          <p:nvPr>
            <p:ph type="sldNum" sz="quarter" idx="4"/>
          </p:nvPr>
        </p:nvSpPr>
        <p:spPr>
          <a:xfrm>
            <a:off x="22964590" y="13357412"/>
            <a:ext cx="1219359" cy="457200"/>
          </a:xfrm>
          <a:prstGeom prst="rect">
            <a:avLst/>
          </a:prstGeom>
        </p:spPr>
        <p:txBody>
          <a:bodyPr vert="horz" lIns="91440" tIns="45720" rIns="91440" bIns="45720" rtlCol="0" anchor="ctr"/>
          <a:lstStyle>
            <a:lvl1pPr algn="r">
              <a:defRPr sz="1800">
                <a:solidFill>
                  <a:srgbClr val="898989"/>
                </a:solidFill>
                <a:latin typeface="Arial" pitchFamily="34" charset="0"/>
                <a:cs typeface="Arial" pitchFamily="34" charset="0"/>
              </a:defRPr>
            </a:lvl1pPr>
          </a:lstStyle>
          <a:p>
            <a:pPr>
              <a:defRPr/>
            </a:pPr>
            <a:fld id="{9356222C-CD8E-49AD-B5B2-598165A248D4}" type="slidenum">
              <a:rPr lang="en-US" smtClean="0"/>
              <a:pPr>
                <a:defRPr/>
              </a:pPr>
              <a:t>‹#›</a:t>
            </a:fld>
            <a:endParaRPr lang="en-US" dirty="0"/>
          </a:p>
        </p:txBody>
      </p:sp>
      <p:sp>
        <p:nvSpPr>
          <p:cNvPr id="12" name="Footer Placeholder 4"/>
          <p:cNvSpPr>
            <a:spLocks noGrp="1"/>
          </p:cNvSpPr>
          <p:nvPr>
            <p:ph type="ftr" sz="quarter" idx="3"/>
          </p:nvPr>
        </p:nvSpPr>
        <p:spPr>
          <a:xfrm>
            <a:off x="0" y="13258800"/>
            <a:ext cx="23167816" cy="457200"/>
          </a:xfrm>
          <a:prstGeom prst="rect">
            <a:avLst/>
          </a:prstGeom>
        </p:spPr>
        <p:txBody>
          <a:bodyPr vert="horz" lIns="91440" tIns="45720" rIns="91440" bIns="45720" rtlCol="0" anchor="ctr"/>
          <a:lstStyle>
            <a:lvl1pPr algn="l">
              <a:defRPr sz="1600">
                <a:solidFill>
                  <a:schemeClr val="tx1">
                    <a:tint val="75000"/>
                  </a:schemeClr>
                </a:solidFill>
                <a:latin typeface="Arial" pitchFamily="34" charset="0"/>
                <a:cs typeface="Arial" pitchFamily="34" charset="0"/>
              </a:defRPr>
            </a:lvl1pPr>
          </a:lstStyle>
          <a:p>
            <a:r>
              <a:rPr lang="en-US"/>
              <a:t>INSTITUTIONAL Sales Material. Not for Distribution to the public.</a:t>
            </a:r>
            <a:endParaRPr lang="en-US" dirty="0"/>
          </a:p>
        </p:txBody>
      </p:sp>
    </p:spTree>
    <p:extLst>
      <p:ext uri="{BB962C8B-B14F-4D97-AF65-F5344CB8AC3E}">
        <p14:creationId xmlns:p14="http://schemas.microsoft.com/office/powerpoint/2010/main" val="396286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5988" y="730251"/>
            <a:ext cx="21717000" cy="95097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915988" y="3080084"/>
            <a:ext cx="21794569" cy="88359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AF52342-1446-DF43-9483-742D109EA624}"/>
              </a:ext>
            </a:extLst>
          </p:cNvPr>
          <p:cNvSpPr/>
          <p:nvPr userDrawn="1"/>
        </p:nvSpPr>
        <p:spPr>
          <a:xfrm>
            <a:off x="23116159" y="0"/>
            <a:ext cx="1271016" cy="137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BBAD82D3-4A80-4041-897E-F9FD447E0B23}"/>
              </a:ext>
            </a:extLst>
          </p:cNvPr>
          <p:cNvSpPr txBox="1">
            <a:spLocks/>
          </p:cNvSpPr>
          <p:nvPr userDrawn="1"/>
        </p:nvSpPr>
        <p:spPr>
          <a:xfrm>
            <a:off x="23116159" y="12712701"/>
            <a:ext cx="1271016" cy="730250"/>
          </a:xfrm>
          <a:prstGeom prst="rect">
            <a:avLst/>
          </a:prstGeom>
        </p:spPr>
        <p:txBody>
          <a:bodyPr/>
          <a:lstStyle>
            <a:defPPr>
              <a:defRPr lang="en-US"/>
            </a:defPPr>
            <a:lvl1pPr marL="0" algn="ctr" defTabSz="457200" rtl="0" eaLnBrk="1" latinLnBrk="0" hangingPunct="1">
              <a:defRPr sz="3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3F6890-7637-1B48-B2F3-36D39F18E6D3}" type="slidenum">
              <a:rPr lang="en-US" smtClean="0"/>
              <a:pPr/>
              <a:t>‹#›</a:t>
            </a:fld>
            <a:endParaRPr lang="en-US" dirty="0"/>
          </a:p>
        </p:txBody>
      </p:sp>
      <p:pic>
        <p:nvPicPr>
          <p:cNvPr id="10" name="Picture 9" descr="A picture containing clock&#10;&#10;Description automatically generated">
            <a:extLst>
              <a:ext uri="{FF2B5EF4-FFF2-40B4-BE49-F238E27FC236}">
                <a16:creationId xmlns:a16="http://schemas.microsoft.com/office/drawing/2014/main" id="{BEF673B5-C390-A247-BFFF-C6A025F959F1}"/>
              </a:ext>
            </a:extLst>
          </p:cNvPr>
          <p:cNvPicPr>
            <a:picLocks noChangeAspect="1"/>
          </p:cNvPicPr>
          <p:nvPr userDrawn="1"/>
        </p:nvPicPr>
        <p:blipFill>
          <a:blip r:embed="rId10" cstate="hqprint">
            <a:extLst>
              <a:ext uri="{28A0092B-C50C-407E-A947-70E740481C1C}">
                <a14:useLocalDpi xmlns:a14="http://schemas.microsoft.com/office/drawing/2010/main"/>
              </a:ext>
            </a:extLst>
          </a:blip>
          <a:stretch>
            <a:fillRect/>
          </a:stretch>
        </p:blipFill>
        <p:spPr>
          <a:xfrm rot="16200000">
            <a:off x="22656138" y="10918097"/>
            <a:ext cx="2191059" cy="545309"/>
          </a:xfrm>
          <a:prstGeom prst="rect">
            <a:avLst/>
          </a:prstGeom>
        </p:spPr>
      </p:pic>
      <p:cxnSp>
        <p:nvCxnSpPr>
          <p:cNvPr id="11" name="Straight Connector 10">
            <a:extLst>
              <a:ext uri="{FF2B5EF4-FFF2-40B4-BE49-F238E27FC236}">
                <a16:creationId xmlns:a16="http://schemas.microsoft.com/office/drawing/2014/main" id="{A99DCB8B-6BF3-EA45-ACBB-FCF5BC9B0D6B}"/>
              </a:ext>
            </a:extLst>
          </p:cNvPr>
          <p:cNvCxnSpPr/>
          <p:nvPr userDrawn="1"/>
        </p:nvCxnSpPr>
        <p:spPr>
          <a:xfrm>
            <a:off x="915988" y="2351339"/>
            <a:ext cx="21717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3"/>
          </p:nvPr>
        </p:nvSpPr>
        <p:spPr>
          <a:xfrm rot="16200000">
            <a:off x="19636867" y="3749675"/>
            <a:ext cx="8229600" cy="730250"/>
          </a:xfrm>
          <a:prstGeom prst="rect">
            <a:avLst/>
          </a:prstGeom>
        </p:spPr>
        <p:txBody>
          <a:bodyPr vert="horz" lIns="91440" tIns="45720" rIns="91440" bIns="45720" rtlCol="0" anchor="ctr"/>
          <a:lstStyle>
            <a:lvl1pPr algn="ctr">
              <a:defRPr sz="1800">
                <a:solidFill>
                  <a:schemeClr val="bg1"/>
                </a:solidFill>
              </a:defRPr>
            </a:lvl1pPr>
          </a:lstStyle>
          <a:p>
            <a:r>
              <a:rPr lang="en-US"/>
              <a:t>Orlando’s Outlook: Coronavirus Curveball</a:t>
            </a:r>
            <a:endParaRPr lang="en-US" dirty="0"/>
          </a:p>
        </p:txBody>
      </p:sp>
    </p:spTree>
    <p:extLst>
      <p:ext uri="{BB962C8B-B14F-4D97-AF65-F5344CB8AC3E}">
        <p14:creationId xmlns:p14="http://schemas.microsoft.com/office/powerpoint/2010/main" val="1772196803"/>
      </p:ext>
    </p:extLst>
  </p:cSld>
  <p:clrMap bg1="lt1" tx1="dk1" bg2="lt2" tx2="dk2" accent1="accent1" accent2="accent2" accent3="accent3" accent4="accent4" accent5="accent5" accent6="accent6" hlink="hlink" folHlink="folHlink"/>
  <p:sldLayoutIdLst>
    <p:sldLayoutId id="2147483667" r:id="rId1"/>
    <p:sldLayoutId id="2147483685" r:id="rId2"/>
    <p:sldLayoutId id="2147483671" r:id="rId3"/>
    <p:sldLayoutId id="2147483703" r:id="rId4"/>
    <p:sldLayoutId id="2147483704" r:id="rId5"/>
    <p:sldLayoutId id="2147483710" r:id="rId6"/>
    <p:sldLayoutId id="2147483711" r:id="rId7"/>
    <p:sldLayoutId id="2147483712" r:id="rId8"/>
  </p:sldLayoutIdLst>
  <p:hf sldNum="0" hdr="0" dt="0"/>
  <p:txStyles>
    <p:titleStyle>
      <a:lvl1pPr algn="l" defTabSz="1828800" rtl="0" eaLnBrk="1" latinLnBrk="0" hangingPunct="1">
        <a:lnSpc>
          <a:spcPct val="90000"/>
        </a:lnSpc>
        <a:spcBef>
          <a:spcPct val="0"/>
        </a:spcBef>
        <a:buNone/>
        <a:defRPr lang="en-US" sz="5600" kern="1200" dirty="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457200" indent="-457200" algn="l" defTabSz="1828800" rtl="0" eaLnBrk="1" latinLnBrk="0" hangingPunct="1">
        <a:lnSpc>
          <a:spcPct val="90000"/>
        </a:lnSpc>
        <a:spcBef>
          <a:spcPts val="2000"/>
        </a:spcBef>
        <a:buFontTx/>
        <a:buBlip>
          <a:blip r:embed="rId11"/>
        </a:buBlip>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3716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2860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7" userDrawn="1">
          <p15:clr>
            <a:srgbClr val="F26B43"/>
          </p15:clr>
        </p15:guide>
        <p15:guide id="2" pos="3985" userDrawn="1">
          <p15:clr>
            <a:srgbClr val="F26B43"/>
          </p15:clr>
        </p15:guide>
        <p15:guide id="3" pos="7417" userDrawn="1">
          <p15:clr>
            <a:srgbClr val="F26B43"/>
          </p15:clr>
        </p15:guide>
        <p15:guide id="4" pos="10849" userDrawn="1">
          <p15:clr>
            <a:srgbClr val="F26B43"/>
          </p15:clr>
        </p15:guide>
        <p15:guide id="5" pos="1425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sv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8.png"/><Relationship Id="rId5" Type="http://schemas.microsoft.com/office/2007/relationships/hdphoto" Target="../media/hdphoto2.wdp"/><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6.png"/><Relationship Id="rId11" Type="http://schemas.microsoft.com/office/2007/relationships/hdphoto" Target="../media/hdphoto3.wdp"/><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77.png"/><Relationship Id="rId4" Type="http://schemas.openxmlformats.org/officeDocument/2006/relationships/image" Target="../media/image76.png"/></Relationships>
</file>

<file path=ppt/slides/_rels/slide4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4B36A-B318-1243-BA42-7701CA03EF9D}"/>
              </a:ext>
            </a:extLst>
          </p:cNvPr>
          <p:cNvSpPr>
            <a:spLocks noGrp="1"/>
          </p:cNvSpPr>
          <p:nvPr>
            <p:ph type="ctrTitle"/>
          </p:nvPr>
        </p:nvSpPr>
        <p:spPr>
          <a:xfrm>
            <a:off x="8836551" y="3060028"/>
            <a:ext cx="18352413" cy="2607988"/>
          </a:xfrm>
        </p:spPr>
        <p:txBody>
          <a:bodyPr>
            <a:noAutofit/>
          </a:bodyPr>
          <a:lstStyle/>
          <a:p>
            <a:r>
              <a:rPr lang="en-US" sz="6000" b="1" dirty="0"/>
              <a:t>Orlando’s Outlook: </a:t>
            </a:r>
            <a:br>
              <a:rPr lang="en-US" sz="6000" dirty="0"/>
            </a:br>
            <a:r>
              <a:rPr lang="en-US" sz="6000" dirty="0"/>
              <a:t>The Vote is In</a:t>
            </a:r>
            <a:r>
              <a:rPr lang="en-US" sz="5400" dirty="0"/>
              <a:t> </a:t>
            </a:r>
          </a:p>
        </p:txBody>
      </p:sp>
      <p:sp>
        <p:nvSpPr>
          <p:cNvPr id="8" name="Text Placeholder 7"/>
          <p:cNvSpPr>
            <a:spLocks noGrp="1"/>
          </p:cNvSpPr>
          <p:nvPr>
            <p:ph type="body" sz="quarter" idx="10"/>
          </p:nvPr>
        </p:nvSpPr>
        <p:spPr>
          <a:xfrm>
            <a:off x="8836551" y="9179290"/>
            <a:ext cx="6959259" cy="2493396"/>
          </a:xfrm>
        </p:spPr>
        <p:txBody>
          <a:bodyPr/>
          <a:lstStyle/>
          <a:p>
            <a:pPr>
              <a:lnSpc>
                <a:spcPct val="100000"/>
              </a:lnSpc>
              <a:spcBef>
                <a:spcPts val="0"/>
              </a:spcBef>
            </a:pPr>
            <a:r>
              <a:rPr lang="en-US" dirty="0"/>
              <a:t>Philip J. Orlando, CFA</a:t>
            </a:r>
            <a:br>
              <a:rPr lang="en-US" dirty="0"/>
            </a:br>
            <a:r>
              <a:rPr lang="en-US" sz="1800" dirty="0"/>
              <a:t>Senior Vice President</a:t>
            </a:r>
          </a:p>
          <a:p>
            <a:pPr>
              <a:lnSpc>
                <a:spcPct val="100000"/>
              </a:lnSpc>
              <a:spcBef>
                <a:spcPts val="0"/>
              </a:spcBef>
            </a:pPr>
            <a:r>
              <a:rPr lang="en-US" sz="1800" dirty="0"/>
              <a:t>Chief Equity Strategist</a:t>
            </a:r>
          </a:p>
          <a:p>
            <a:endParaRPr lang="en-US" dirty="0"/>
          </a:p>
        </p:txBody>
      </p:sp>
      <p:sp>
        <p:nvSpPr>
          <p:cNvPr id="10" name="Text Placeholder 9"/>
          <p:cNvSpPr>
            <a:spLocks noGrp="1"/>
          </p:cNvSpPr>
          <p:nvPr>
            <p:ph type="body" sz="quarter" idx="12"/>
          </p:nvPr>
        </p:nvSpPr>
        <p:spPr/>
        <p:txBody>
          <a:bodyPr/>
          <a:lstStyle/>
          <a:p>
            <a:r>
              <a:rPr lang="en-US"/>
              <a:t>November 2022</a:t>
            </a:r>
            <a:endParaRPr lang="en-US" dirty="0"/>
          </a:p>
        </p:txBody>
      </p:sp>
      <p:sp>
        <p:nvSpPr>
          <p:cNvPr id="12" name="Text Placeholder 11">
            <a:extLst>
              <a:ext uri="{FF2B5EF4-FFF2-40B4-BE49-F238E27FC236}">
                <a16:creationId xmlns:a16="http://schemas.microsoft.com/office/drawing/2014/main" id="{CD9AD584-7358-A04B-8328-8479E9360D26}"/>
              </a:ext>
            </a:extLst>
          </p:cNvPr>
          <p:cNvSpPr>
            <a:spLocks noGrp="1"/>
          </p:cNvSpPr>
          <p:nvPr>
            <p:ph type="body" sz="quarter" idx="13"/>
          </p:nvPr>
        </p:nvSpPr>
        <p:spPr/>
        <p:txBody>
          <a:bodyPr>
            <a:normAutofit/>
          </a:bodyPr>
          <a:lstStyle/>
          <a:p>
            <a:r>
              <a:rPr lang="en-US" sz="1200" dirty="0"/>
              <a:t>Federated Advisory Services Company </a:t>
            </a:r>
          </a:p>
        </p:txBody>
      </p:sp>
      <p:sp>
        <p:nvSpPr>
          <p:cNvPr id="29" name="Text Placeholder 28">
            <a:extLst>
              <a:ext uri="{FF2B5EF4-FFF2-40B4-BE49-F238E27FC236}">
                <a16:creationId xmlns:a16="http://schemas.microsoft.com/office/drawing/2014/main" id="{1F304F1C-7391-364A-AF87-AA9C5911AC7C}"/>
              </a:ext>
            </a:extLst>
          </p:cNvPr>
          <p:cNvSpPr>
            <a:spLocks noGrp="1"/>
          </p:cNvSpPr>
          <p:nvPr>
            <p:ph type="body" sz="quarter" idx="15"/>
          </p:nvPr>
        </p:nvSpPr>
        <p:spPr>
          <a:xfrm>
            <a:off x="19501488" y="12911937"/>
            <a:ext cx="4479722" cy="701978"/>
          </a:xfrm>
        </p:spPr>
        <p:txBody>
          <a:bodyPr/>
          <a:lstStyle/>
          <a:p>
            <a:r>
              <a:rPr lang="en-US" dirty="0">
                <a:solidFill>
                  <a:srgbClr val="98A4AE"/>
                </a:solidFill>
              </a:rPr>
              <a:t>22-10099 (11/22)</a:t>
            </a:r>
          </a:p>
        </p:txBody>
      </p:sp>
      <p:sp>
        <p:nvSpPr>
          <p:cNvPr id="13" name="TextBox 12">
            <a:extLst>
              <a:ext uri="{FF2B5EF4-FFF2-40B4-BE49-F238E27FC236}">
                <a16:creationId xmlns:a16="http://schemas.microsoft.com/office/drawing/2014/main" id="{85C2B499-4E22-1A43-8C53-28238291CCA1}"/>
              </a:ext>
            </a:extLst>
          </p:cNvPr>
          <p:cNvSpPr txBox="1"/>
          <p:nvPr/>
        </p:nvSpPr>
        <p:spPr>
          <a:xfrm>
            <a:off x="8836552" y="8809958"/>
            <a:ext cx="3744916" cy="369332"/>
          </a:xfrm>
          <a:prstGeom prst="rect">
            <a:avLst/>
          </a:prstGeom>
          <a:noFill/>
        </p:spPr>
        <p:txBody>
          <a:bodyPr wrap="square" rtlCol="0">
            <a:spAutoFit/>
          </a:bodyPr>
          <a:lstStyle/>
          <a:p>
            <a:pPr defTabSz="457108"/>
            <a:r>
              <a:rPr lang="en-US" sz="1800" dirty="0">
                <a:solidFill>
                  <a:srgbClr val="012069"/>
                </a:solidFill>
                <a:ea typeface="Verdana" panose="020B0604030504040204" pitchFamily="34" charset="0"/>
                <a:cs typeface="Verdana" panose="020B0604030504040204" pitchFamily="34" charset="0"/>
              </a:rPr>
              <a:t>Presented by</a:t>
            </a:r>
          </a:p>
        </p:txBody>
      </p:sp>
    </p:spTree>
    <p:extLst>
      <p:ext uri="{BB962C8B-B14F-4D97-AF65-F5344CB8AC3E}">
        <p14:creationId xmlns:p14="http://schemas.microsoft.com/office/powerpoint/2010/main" val="530137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09F33C-C6D7-D40C-D5CF-62FD647305D3}"/>
              </a:ext>
            </a:extLst>
          </p:cNvPr>
          <p:cNvPicPr>
            <a:picLocks noChangeAspect="1"/>
          </p:cNvPicPr>
          <p:nvPr/>
        </p:nvPicPr>
        <p:blipFill>
          <a:blip r:embed="rId3"/>
          <a:stretch>
            <a:fillRect/>
          </a:stretch>
        </p:blipFill>
        <p:spPr>
          <a:xfrm>
            <a:off x="1126944" y="4301899"/>
            <a:ext cx="20386393" cy="6924931"/>
          </a:xfrm>
          <a:prstGeom prst="rect">
            <a:avLst/>
          </a:prstGeom>
        </p:spPr>
      </p:pic>
      <p:sp>
        <p:nvSpPr>
          <p:cNvPr id="2" name="Title 1"/>
          <p:cNvSpPr>
            <a:spLocks noGrp="1"/>
          </p:cNvSpPr>
          <p:nvPr>
            <p:ph type="title"/>
          </p:nvPr>
        </p:nvSpPr>
        <p:spPr>
          <a:xfrm>
            <a:off x="915988" y="1040767"/>
            <a:ext cx="21717000" cy="950976"/>
          </a:xfrm>
        </p:spPr>
        <p:txBody>
          <a:bodyPr>
            <a:noAutofit/>
          </a:bodyPr>
          <a:lstStyle/>
          <a:p>
            <a:r>
              <a:rPr lang="en-US" sz="5000" dirty="0">
                <a:latin typeface="+mn-lt"/>
              </a:rPr>
              <a:t>Fed’s first hike typically precedes next recession by several years</a:t>
            </a:r>
          </a:p>
        </p:txBody>
      </p:sp>
      <p:sp>
        <p:nvSpPr>
          <p:cNvPr id="28" name="TextBox 27">
            <a:extLst>
              <a:ext uri="{FF2B5EF4-FFF2-40B4-BE49-F238E27FC236}">
                <a16:creationId xmlns:a16="http://schemas.microsoft.com/office/drawing/2014/main" id="{3AD3919E-5869-4AEC-B121-E81AE41E2C67}"/>
              </a:ext>
            </a:extLst>
          </p:cNvPr>
          <p:cNvSpPr txBox="1"/>
          <p:nvPr/>
        </p:nvSpPr>
        <p:spPr>
          <a:xfrm>
            <a:off x="8478553" y="3157467"/>
            <a:ext cx="5583580" cy="584775"/>
          </a:xfrm>
          <a:prstGeom prst="rect">
            <a:avLst/>
          </a:prstGeom>
          <a:noFill/>
        </p:spPr>
        <p:txBody>
          <a:bodyPr wrap="none" rtlCol="0">
            <a:spAutoFit/>
          </a:bodyPr>
          <a:lstStyle/>
          <a:p>
            <a:r>
              <a:rPr lang="en-US" sz="3200" b="1" dirty="0"/>
              <a:t>Fed Funds Rate: 4.00%</a:t>
            </a:r>
          </a:p>
        </p:txBody>
      </p:sp>
      <p:sp>
        <p:nvSpPr>
          <p:cNvPr id="35" name="TextBox 34">
            <a:extLst>
              <a:ext uri="{FF2B5EF4-FFF2-40B4-BE49-F238E27FC236}">
                <a16:creationId xmlns:a16="http://schemas.microsoft.com/office/drawing/2014/main" id="{3DA69BBE-47E8-406F-812D-F5A6C92E79D3}"/>
              </a:ext>
            </a:extLst>
          </p:cNvPr>
          <p:cNvSpPr txBox="1"/>
          <p:nvPr/>
        </p:nvSpPr>
        <p:spPr>
          <a:xfrm>
            <a:off x="1093694" y="12816561"/>
            <a:ext cx="12192000" cy="523220"/>
          </a:xfrm>
          <a:prstGeom prst="rect">
            <a:avLst/>
          </a:prstGeom>
          <a:noFill/>
        </p:spPr>
        <p:txBody>
          <a:bodyPr wrap="square">
            <a:spAutoFit/>
          </a:bodyPr>
          <a:lstStyle/>
          <a:p>
            <a:r>
              <a:rPr lang="en-US" sz="1400" dirty="0"/>
              <a:t>Note: Shaded areas indicate recessions. Fed Funds Rate refers to the upper band.</a:t>
            </a:r>
          </a:p>
          <a:p>
            <a:r>
              <a:rPr lang="en-US" sz="1400" dirty="0"/>
              <a:t>Source: FRED Economic Data as of November 7, 2022.</a:t>
            </a:r>
          </a:p>
        </p:txBody>
      </p:sp>
      <p:cxnSp>
        <p:nvCxnSpPr>
          <p:cNvPr id="13" name="Straight Connector 12">
            <a:extLst>
              <a:ext uri="{FF2B5EF4-FFF2-40B4-BE49-F238E27FC236}">
                <a16:creationId xmlns:a16="http://schemas.microsoft.com/office/drawing/2014/main" id="{FA7B9E93-83B5-4C60-8783-11CB5EB49BA2}"/>
              </a:ext>
            </a:extLst>
          </p:cNvPr>
          <p:cNvCxnSpPr>
            <a:cxnSpLocks/>
          </p:cNvCxnSpPr>
          <p:nvPr/>
        </p:nvCxnSpPr>
        <p:spPr>
          <a:xfrm>
            <a:off x="12395803" y="9570598"/>
            <a:ext cx="89100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3C4A2E3-6E83-4CDA-8B76-CCC7062E3222}"/>
              </a:ext>
            </a:extLst>
          </p:cNvPr>
          <p:cNvCxnSpPr>
            <a:cxnSpLocks/>
          </p:cNvCxnSpPr>
          <p:nvPr/>
        </p:nvCxnSpPr>
        <p:spPr>
          <a:xfrm>
            <a:off x="2386519" y="9153156"/>
            <a:ext cx="189193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C5DD245-F488-474D-89B2-3BA4A1A6EC33}"/>
              </a:ext>
            </a:extLst>
          </p:cNvPr>
          <p:cNvSpPr txBox="1"/>
          <p:nvPr/>
        </p:nvSpPr>
        <p:spPr>
          <a:xfrm>
            <a:off x="19922837" y="8696556"/>
            <a:ext cx="1383029" cy="479137"/>
          </a:xfrm>
          <a:prstGeom prst="rect">
            <a:avLst/>
          </a:prstGeom>
          <a:noFill/>
        </p:spPr>
        <p:txBody>
          <a:bodyPr wrap="none" rtlCol="0">
            <a:spAutoFit/>
          </a:bodyPr>
          <a:lstStyle/>
          <a:p>
            <a:r>
              <a:rPr lang="en-US" dirty="0"/>
              <a:t>Avg. 4.8</a:t>
            </a:r>
          </a:p>
        </p:txBody>
      </p:sp>
      <p:sp>
        <p:nvSpPr>
          <p:cNvPr id="32" name="TextBox 31">
            <a:extLst>
              <a:ext uri="{FF2B5EF4-FFF2-40B4-BE49-F238E27FC236}">
                <a16:creationId xmlns:a16="http://schemas.microsoft.com/office/drawing/2014/main" id="{14EF47BA-9BE2-4AA0-9D25-685EE4F2DFB2}"/>
              </a:ext>
            </a:extLst>
          </p:cNvPr>
          <p:cNvSpPr txBox="1"/>
          <p:nvPr/>
        </p:nvSpPr>
        <p:spPr>
          <a:xfrm>
            <a:off x="19922837" y="9163872"/>
            <a:ext cx="1383029" cy="479137"/>
          </a:xfrm>
          <a:prstGeom prst="rect">
            <a:avLst/>
          </a:prstGeom>
          <a:noFill/>
        </p:spPr>
        <p:txBody>
          <a:bodyPr wrap="none" rtlCol="0">
            <a:spAutoFit/>
          </a:bodyPr>
          <a:lstStyle/>
          <a:p>
            <a:r>
              <a:rPr lang="en-US" dirty="0"/>
              <a:t>Avg. 2.7</a:t>
            </a:r>
          </a:p>
        </p:txBody>
      </p:sp>
    </p:spTree>
    <p:extLst>
      <p:ext uri="{BB962C8B-B14F-4D97-AF65-F5344CB8AC3E}">
        <p14:creationId xmlns:p14="http://schemas.microsoft.com/office/powerpoint/2010/main" val="1930163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054D5-E004-AA1A-F8EE-0804F6B68CDA}"/>
              </a:ext>
            </a:extLst>
          </p:cNvPr>
          <p:cNvSpPr>
            <a:spLocks noGrp="1"/>
          </p:cNvSpPr>
          <p:nvPr>
            <p:ph type="title"/>
          </p:nvPr>
        </p:nvSpPr>
        <p:spPr/>
        <p:txBody>
          <a:bodyPr>
            <a:normAutofit fontScale="90000"/>
          </a:bodyPr>
          <a:lstStyle/>
          <a:p>
            <a:r>
              <a:rPr lang="en-US" dirty="0"/>
              <a:t>A primary prerequisite for Fed easing:</a:t>
            </a:r>
            <a:br>
              <a:rPr lang="en-US" dirty="0"/>
            </a:br>
            <a:br>
              <a:rPr lang="en-US" dirty="0"/>
            </a:br>
            <a:endParaRPr lang="en-US" dirty="0"/>
          </a:p>
        </p:txBody>
      </p:sp>
      <p:sp>
        <p:nvSpPr>
          <p:cNvPr id="3" name="Subtitle 2">
            <a:extLst>
              <a:ext uri="{FF2B5EF4-FFF2-40B4-BE49-F238E27FC236}">
                <a16:creationId xmlns:a16="http://schemas.microsoft.com/office/drawing/2014/main" id="{4A0BD5B2-AD5E-F05D-C42F-05F2D82F4D23}"/>
              </a:ext>
            </a:extLst>
          </p:cNvPr>
          <p:cNvSpPr>
            <a:spLocks noGrp="1"/>
          </p:cNvSpPr>
          <p:nvPr>
            <p:ph type="subTitle" idx="13"/>
          </p:nvPr>
        </p:nvSpPr>
        <p:spPr>
          <a:xfrm>
            <a:off x="921499" y="1693495"/>
            <a:ext cx="21711490" cy="612067"/>
          </a:xfrm>
        </p:spPr>
        <p:txBody>
          <a:bodyPr/>
          <a:lstStyle/>
          <a:p>
            <a:r>
              <a:rPr lang="en-US" dirty="0"/>
              <a:t>Positive real rates</a:t>
            </a:r>
          </a:p>
        </p:txBody>
      </p:sp>
      <p:sp>
        <p:nvSpPr>
          <p:cNvPr id="4" name="Text Placeholder 3">
            <a:extLst>
              <a:ext uri="{FF2B5EF4-FFF2-40B4-BE49-F238E27FC236}">
                <a16:creationId xmlns:a16="http://schemas.microsoft.com/office/drawing/2014/main" id="{D8281049-0473-CF02-E9FD-F7C70AB93746}"/>
              </a:ext>
            </a:extLst>
          </p:cNvPr>
          <p:cNvSpPr>
            <a:spLocks noGrp="1"/>
          </p:cNvSpPr>
          <p:nvPr>
            <p:ph type="body" sz="quarter" idx="20"/>
          </p:nvPr>
        </p:nvSpPr>
        <p:spPr>
          <a:xfrm>
            <a:off x="915989" y="12462141"/>
            <a:ext cx="21717000" cy="852840"/>
          </a:xfrm>
        </p:spPr>
        <p:txBody>
          <a:bodyPr>
            <a:normAutofit/>
          </a:bodyPr>
          <a:lstStyle/>
          <a:p>
            <a:r>
              <a:rPr lang="en-US" sz="1400" dirty="0"/>
              <a:t>Source: Strategas Research Partners as of November 7, 2022.</a:t>
            </a:r>
          </a:p>
        </p:txBody>
      </p:sp>
      <p:pic>
        <p:nvPicPr>
          <p:cNvPr id="6" name="Picture 5">
            <a:extLst>
              <a:ext uri="{FF2B5EF4-FFF2-40B4-BE49-F238E27FC236}">
                <a16:creationId xmlns:a16="http://schemas.microsoft.com/office/drawing/2014/main" id="{D6EC818F-C22D-3759-3C8E-474A5D574B85}"/>
              </a:ext>
            </a:extLst>
          </p:cNvPr>
          <p:cNvPicPr>
            <a:picLocks noChangeAspect="1"/>
          </p:cNvPicPr>
          <p:nvPr/>
        </p:nvPicPr>
        <p:blipFill rotWithShape="1">
          <a:blip r:embed="rId2"/>
          <a:srcRect l="3168" t="5156" r="2788" b="4316"/>
          <a:stretch/>
        </p:blipFill>
        <p:spPr>
          <a:xfrm>
            <a:off x="3436682" y="3044952"/>
            <a:ext cx="15707337" cy="9187310"/>
          </a:xfrm>
          <a:prstGeom prst="rect">
            <a:avLst/>
          </a:prstGeom>
        </p:spPr>
      </p:pic>
    </p:spTree>
    <p:extLst>
      <p:ext uri="{BB962C8B-B14F-4D97-AF65-F5344CB8AC3E}">
        <p14:creationId xmlns:p14="http://schemas.microsoft.com/office/powerpoint/2010/main" val="3413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dirty="0">
                <a:latin typeface="+mn-lt"/>
              </a:rPr>
              <a:t>Inverted Yield Curve Typically Forecasts Recessions by 1-2 Years</a:t>
            </a:r>
          </a:p>
        </p:txBody>
      </p:sp>
      <p:sp>
        <p:nvSpPr>
          <p:cNvPr id="4" name="Text Placeholder 3"/>
          <p:cNvSpPr>
            <a:spLocks noGrp="1"/>
          </p:cNvSpPr>
          <p:nvPr>
            <p:ph type="body" sz="quarter" idx="13"/>
          </p:nvPr>
        </p:nvSpPr>
        <p:spPr>
          <a:xfrm>
            <a:off x="915988" y="11282686"/>
            <a:ext cx="18288000" cy="2133600"/>
          </a:xfrm>
        </p:spPr>
        <p:txBody>
          <a:bodyPr>
            <a:normAutofit/>
          </a:bodyPr>
          <a:lstStyle/>
          <a:p>
            <a:r>
              <a:rPr lang="en-US" sz="1400" dirty="0">
                <a:latin typeface="+mn-lt"/>
              </a:rPr>
              <a:t>10’s = Benchmark 10yr Treasury Yield. FF = Fed Funds (upper limit). YC = Yield Curve. Shaded bars indicate recessions. Past performance is no guarantee of future results.</a:t>
            </a:r>
          </a:p>
          <a:p>
            <a:r>
              <a:rPr lang="en-US" sz="1400" dirty="0">
                <a:latin typeface="+mn-lt"/>
              </a:rPr>
              <a:t>Source: FRED Economic Data as of November 7, 2022</a:t>
            </a:r>
          </a:p>
        </p:txBody>
      </p:sp>
      <p:sp>
        <p:nvSpPr>
          <p:cNvPr id="9" name="TextBox 8">
            <a:extLst>
              <a:ext uri="{FF2B5EF4-FFF2-40B4-BE49-F238E27FC236}">
                <a16:creationId xmlns:a16="http://schemas.microsoft.com/office/drawing/2014/main" id="{3F189B0A-490E-4AC5-B7CE-2A23D7F7E860}"/>
              </a:ext>
            </a:extLst>
          </p:cNvPr>
          <p:cNvSpPr txBox="1"/>
          <p:nvPr/>
        </p:nvSpPr>
        <p:spPr>
          <a:xfrm>
            <a:off x="18374000" y="6477200"/>
            <a:ext cx="3086101" cy="1754326"/>
          </a:xfrm>
          <a:prstGeom prst="rect">
            <a:avLst/>
          </a:prstGeom>
          <a:noFill/>
          <a:ln w="19050">
            <a:solidFill>
              <a:schemeClr val="tx1"/>
            </a:solidFill>
          </a:ln>
        </p:spPr>
        <p:txBody>
          <a:bodyPr wrap="none" rtlCol="0">
            <a:spAutoFit/>
          </a:bodyPr>
          <a:lstStyle/>
          <a:p>
            <a:r>
              <a:rPr lang="en-US" sz="3600" dirty="0"/>
              <a:t>10’s: 4.20%</a:t>
            </a:r>
          </a:p>
          <a:p>
            <a:r>
              <a:rPr lang="en-US" sz="3600" u="sng" dirty="0"/>
              <a:t>-FF:  4.00%</a:t>
            </a:r>
          </a:p>
          <a:p>
            <a:r>
              <a:rPr lang="en-US" sz="3600" dirty="0"/>
              <a:t>YC: +0.20%</a:t>
            </a:r>
          </a:p>
        </p:txBody>
      </p:sp>
      <p:sp>
        <p:nvSpPr>
          <p:cNvPr id="11" name="TextBox 10">
            <a:extLst>
              <a:ext uri="{FF2B5EF4-FFF2-40B4-BE49-F238E27FC236}">
                <a16:creationId xmlns:a16="http://schemas.microsoft.com/office/drawing/2014/main" id="{930EA0BF-2C67-4BE0-AD95-B7BF870A0BD9}"/>
              </a:ext>
            </a:extLst>
          </p:cNvPr>
          <p:cNvSpPr txBox="1"/>
          <p:nvPr/>
        </p:nvSpPr>
        <p:spPr>
          <a:xfrm>
            <a:off x="2829791" y="3341715"/>
            <a:ext cx="15810216" cy="584775"/>
          </a:xfrm>
          <a:prstGeom prst="rect">
            <a:avLst/>
          </a:prstGeom>
          <a:noFill/>
        </p:spPr>
        <p:txBody>
          <a:bodyPr wrap="square">
            <a:spAutoFit/>
          </a:bodyPr>
          <a:lstStyle/>
          <a:p>
            <a:r>
              <a:rPr lang="en-US" sz="3200" b="1" i="0" dirty="0">
                <a:solidFill>
                  <a:srgbClr val="333333"/>
                </a:solidFill>
                <a:effectLst/>
              </a:rPr>
              <a:t>10-Year Treasury Constant Maturity Minus Federal Funds Rate</a:t>
            </a:r>
            <a:endParaRPr lang="en-US" sz="3200" dirty="0"/>
          </a:p>
        </p:txBody>
      </p:sp>
      <p:pic>
        <p:nvPicPr>
          <p:cNvPr id="6" name="Picture 5">
            <a:extLst>
              <a:ext uri="{FF2B5EF4-FFF2-40B4-BE49-F238E27FC236}">
                <a16:creationId xmlns:a16="http://schemas.microsoft.com/office/drawing/2014/main" id="{9F4C2477-DE4A-D113-2D72-EB372C7DE91E}"/>
              </a:ext>
            </a:extLst>
          </p:cNvPr>
          <p:cNvPicPr>
            <a:picLocks noChangeAspect="1"/>
          </p:cNvPicPr>
          <p:nvPr/>
        </p:nvPicPr>
        <p:blipFill>
          <a:blip r:embed="rId3"/>
          <a:stretch>
            <a:fillRect/>
          </a:stretch>
        </p:blipFill>
        <p:spPr>
          <a:xfrm>
            <a:off x="2385955" y="4168189"/>
            <a:ext cx="15569535" cy="6372349"/>
          </a:xfrm>
          <a:prstGeom prst="rect">
            <a:avLst/>
          </a:prstGeom>
        </p:spPr>
      </p:pic>
    </p:spTree>
    <p:extLst>
      <p:ext uri="{BB962C8B-B14F-4D97-AF65-F5344CB8AC3E}">
        <p14:creationId xmlns:p14="http://schemas.microsoft.com/office/powerpoint/2010/main" val="217391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88C5D-3566-4956-B113-BD9278BDD6E5}"/>
              </a:ext>
            </a:extLst>
          </p:cNvPr>
          <p:cNvSpPr>
            <a:spLocks noGrp="1"/>
          </p:cNvSpPr>
          <p:nvPr>
            <p:ph type="title"/>
          </p:nvPr>
        </p:nvSpPr>
        <p:spPr>
          <a:xfrm>
            <a:off x="915988" y="827087"/>
            <a:ext cx="21717000" cy="950976"/>
          </a:xfrm>
        </p:spPr>
        <p:txBody>
          <a:bodyPr>
            <a:normAutofit fontScale="90000"/>
          </a:bodyPr>
          <a:lstStyle/>
          <a:p>
            <a:r>
              <a:rPr lang="en-US" dirty="0"/>
              <a:t>Historical 2/10 spread an excellent precursor for impending recession</a:t>
            </a:r>
          </a:p>
        </p:txBody>
      </p:sp>
      <p:sp>
        <p:nvSpPr>
          <p:cNvPr id="10" name="Text Placeholder 2">
            <a:extLst>
              <a:ext uri="{FF2B5EF4-FFF2-40B4-BE49-F238E27FC236}">
                <a16:creationId xmlns:a16="http://schemas.microsoft.com/office/drawing/2014/main" id="{A5B6DB71-BC8E-4460-AF7F-3880F0B43134}"/>
              </a:ext>
            </a:extLst>
          </p:cNvPr>
          <p:cNvSpPr>
            <a:spLocks noGrp="1"/>
          </p:cNvSpPr>
          <p:nvPr>
            <p:ph type="body" sz="quarter" idx="20"/>
          </p:nvPr>
        </p:nvSpPr>
        <p:spPr>
          <a:xfrm>
            <a:off x="915988" y="12542283"/>
            <a:ext cx="21717000" cy="852488"/>
          </a:xfrm>
        </p:spPr>
        <p:txBody>
          <a:bodyPr>
            <a:normAutofit/>
          </a:bodyPr>
          <a:lstStyle/>
          <a:p>
            <a:r>
              <a:rPr lang="en-US" sz="1400" dirty="0"/>
              <a:t>Note: Shaded areas indicate recessions.</a:t>
            </a:r>
          </a:p>
          <a:p>
            <a:r>
              <a:rPr lang="en-US" sz="1400" dirty="0"/>
              <a:t>Source: FRED Economic Data as of November 7, 2022.</a:t>
            </a:r>
          </a:p>
        </p:txBody>
      </p:sp>
      <p:sp>
        <p:nvSpPr>
          <p:cNvPr id="11" name="Rectangle 10">
            <a:extLst>
              <a:ext uri="{FF2B5EF4-FFF2-40B4-BE49-F238E27FC236}">
                <a16:creationId xmlns:a16="http://schemas.microsoft.com/office/drawing/2014/main" id="{418D999C-7A4B-4EE1-B2B7-F1D54D67207B}"/>
              </a:ext>
            </a:extLst>
          </p:cNvPr>
          <p:cNvSpPr/>
          <p:nvPr/>
        </p:nvSpPr>
        <p:spPr>
          <a:xfrm>
            <a:off x="2430442" y="3342510"/>
            <a:ext cx="1811746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Verdana" panose="020B0604030504040204"/>
                <a:ea typeface="+mn-ea"/>
                <a:cs typeface="+mn-cs"/>
              </a:rPr>
              <a:t>10-Year Treasury Constant Maturity Minus 2-Year Treasury Constant Maturity</a:t>
            </a:r>
          </a:p>
        </p:txBody>
      </p:sp>
      <p:pic>
        <p:nvPicPr>
          <p:cNvPr id="5" name="Picture 4">
            <a:extLst>
              <a:ext uri="{FF2B5EF4-FFF2-40B4-BE49-F238E27FC236}">
                <a16:creationId xmlns:a16="http://schemas.microsoft.com/office/drawing/2014/main" id="{E94A1B8C-E23F-73C5-714D-F0F0D279C35D}"/>
              </a:ext>
            </a:extLst>
          </p:cNvPr>
          <p:cNvPicPr>
            <a:picLocks noChangeAspect="1"/>
          </p:cNvPicPr>
          <p:nvPr/>
        </p:nvPicPr>
        <p:blipFill>
          <a:blip r:embed="rId3"/>
          <a:stretch>
            <a:fillRect/>
          </a:stretch>
        </p:blipFill>
        <p:spPr>
          <a:xfrm>
            <a:off x="2430441" y="4150392"/>
            <a:ext cx="18117459" cy="6019562"/>
          </a:xfrm>
          <a:prstGeom prst="rect">
            <a:avLst/>
          </a:prstGeom>
        </p:spPr>
      </p:pic>
      <p:sp>
        <p:nvSpPr>
          <p:cNvPr id="7" name="Oval 6">
            <a:extLst>
              <a:ext uri="{FF2B5EF4-FFF2-40B4-BE49-F238E27FC236}">
                <a16:creationId xmlns:a16="http://schemas.microsoft.com/office/drawing/2014/main" id="{7A156495-1F43-D78C-5AA9-DA21B98F52C3}"/>
              </a:ext>
            </a:extLst>
          </p:cNvPr>
          <p:cNvSpPr/>
          <p:nvPr/>
        </p:nvSpPr>
        <p:spPr>
          <a:xfrm>
            <a:off x="7682966" y="6702973"/>
            <a:ext cx="914400" cy="914400"/>
          </a:xfrm>
          <a:prstGeom prst="ellipse">
            <a:avLst/>
          </a:prstGeom>
          <a:noFill/>
          <a:ln w="349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4CD37A4A-AC3F-0FC1-7F49-83E134FE876C}"/>
              </a:ext>
            </a:extLst>
          </p:cNvPr>
          <p:cNvSpPr/>
          <p:nvPr/>
        </p:nvSpPr>
        <p:spPr>
          <a:xfrm>
            <a:off x="11774488" y="6702973"/>
            <a:ext cx="914400" cy="914400"/>
          </a:xfrm>
          <a:prstGeom prst="ellipse">
            <a:avLst/>
          </a:prstGeom>
          <a:noFill/>
          <a:ln w="349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FFC7FAF-24F5-20CF-10F5-791AC8D0BD89}"/>
              </a:ext>
            </a:extLst>
          </p:cNvPr>
          <p:cNvSpPr/>
          <p:nvPr/>
        </p:nvSpPr>
        <p:spPr>
          <a:xfrm>
            <a:off x="14017264" y="6546302"/>
            <a:ext cx="914400" cy="914400"/>
          </a:xfrm>
          <a:prstGeom prst="ellipse">
            <a:avLst/>
          </a:prstGeom>
          <a:noFill/>
          <a:ln w="349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14302F0A-6649-EE6C-BC02-0F2665B18076}"/>
              </a:ext>
            </a:extLst>
          </p:cNvPr>
          <p:cNvSpPr/>
          <p:nvPr/>
        </p:nvSpPr>
        <p:spPr>
          <a:xfrm>
            <a:off x="19762246" y="6820622"/>
            <a:ext cx="914400" cy="914400"/>
          </a:xfrm>
          <a:prstGeom prst="ellipse">
            <a:avLst/>
          </a:prstGeom>
          <a:noFill/>
          <a:ln w="349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2D0C68CC-4E48-F38A-CE1D-77CDBE881FCF}"/>
              </a:ext>
            </a:extLst>
          </p:cNvPr>
          <p:cNvSpPr/>
          <p:nvPr/>
        </p:nvSpPr>
        <p:spPr>
          <a:xfrm>
            <a:off x="3958865" y="6887124"/>
            <a:ext cx="1883504" cy="2078182"/>
          </a:xfrm>
          <a:prstGeom prst="ellipse">
            <a:avLst/>
          </a:prstGeom>
          <a:noFill/>
          <a:ln w="349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217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88" y="901701"/>
            <a:ext cx="21717000" cy="950976"/>
          </a:xfrm>
        </p:spPr>
        <p:txBody>
          <a:bodyPr>
            <a:noAutofit/>
          </a:bodyPr>
          <a:lstStyle/>
          <a:p>
            <a:r>
              <a:rPr lang="en-US" sz="5000" dirty="0">
                <a:latin typeface="+mn-lt"/>
              </a:rPr>
              <a:t>Political cycles are important for the economy and stocks:</a:t>
            </a:r>
          </a:p>
        </p:txBody>
      </p:sp>
      <p:sp>
        <p:nvSpPr>
          <p:cNvPr id="4" name="Text Placeholder 3"/>
          <p:cNvSpPr>
            <a:spLocks noGrp="1"/>
          </p:cNvSpPr>
          <p:nvPr>
            <p:ph type="body" sz="quarter" idx="13"/>
          </p:nvPr>
        </p:nvSpPr>
        <p:spPr>
          <a:xfrm>
            <a:off x="914400" y="11013186"/>
            <a:ext cx="18288000" cy="2133600"/>
          </a:xfrm>
        </p:spPr>
        <p:txBody>
          <a:bodyPr>
            <a:normAutofit/>
          </a:bodyPr>
          <a:lstStyle/>
          <a:p>
            <a:r>
              <a:rPr lang="en-US" sz="1400" dirty="0">
                <a:latin typeface="+mn-lt"/>
              </a:rPr>
              <a:t>Source: Strategas Research Partners as of September 28, 2022. Past performance is no guarantee of future results.</a:t>
            </a:r>
          </a:p>
        </p:txBody>
      </p:sp>
      <p:sp>
        <p:nvSpPr>
          <p:cNvPr id="5" name="Slide Number Placeholder 4"/>
          <p:cNvSpPr>
            <a:spLocks noGrp="1"/>
          </p:cNvSpPr>
          <p:nvPr>
            <p:ph type="sldNum" sz="quarter" idx="14"/>
          </p:nvPr>
        </p:nvSpPr>
        <p:spPr>
          <a:xfrm>
            <a:off x="7010400" y="6638925"/>
            <a:ext cx="2133600" cy="21907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rgbClr val="988F86"/>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43934DE5-E917-470B-8DAC-48FEB5F07495}" type="slidenum">
              <a:rPr lang="en-US" smtClean="0"/>
              <a:pPr>
                <a:defRPr/>
              </a:pPr>
              <a:t>14</a:t>
            </a:fld>
            <a:endParaRPr lang="en-US" dirty="0"/>
          </a:p>
        </p:txBody>
      </p:sp>
      <p:sp>
        <p:nvSpPr>
          <p:cNvPr id="13" name="TextBox 1">
            <a:extLst>
              <a:ext uri="{FF2B5EF4-FFF2-40B4-BE49-F238E27FC236}">
                <a16:creationId xmlns:a16="http://schemas.microsoft.com/office/drawing/2014/main" id="{67636758-3BC0-4A53-9C76-C755F9E05E11}"/>
              </a:ext>
            </a:extLst>
          </p:cNvPr>
          <p:cNvSpPr txBox="1"/>
          <p:nvPr/>
        </p:nvSpPr>
        <p:spPr>
          <a:xfrm>
            <a:off x="2502781" y="11487035"/>
            <a:ext cx="7806631" cy="565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latin typeface="Garamond" panose="02020404030301010803" pitchFamily="18" charset="0"/>
              </a:rPr>
              <a:t>*Financial</a:t>
            </a:r>
            <a:r>
              <a:rPr lang="en-US" sz="2000" baseline="0" dirty="0">
                <a:latin typeface="Garamond" panose="02020404030301010803" pitchFamily="18" charset="0"/>
              </a:rPr>
              <a:t> Crisis/Great Recession considered Jan 2008 (Year 4) start.</a:t>
            </a:r>
            <a:endParaRPr lang="en-US" sz="2000" dirty="0">
              <a:latin typeface="Garamond" panose="02020404030301010803" pitchFamily="18" charset="0"/>
            </a:endParaRPr>
          </a:p>
        </p:txBody>
      </p:sp>
      <p:pic>
        <p:nvPicPr>
          <p:cNvPr id="3" name="Picture 2">
            <a:extLst>
              <a:ext uri="{FF2B5EF4-FFF2-40B4-BE49-F238E27FC236}">
                <a16:creationId xmlns:a16="http://schemas.microsoft.com/office/drawing/2014/main" id="{056EC575-52E9-FE00-A3CE-8673AA3000C1}"/>
              </a:ext>
            </a:extLst>
          </p:cNvPr>
          <p:cNvPicPr>
            <a:picLocks noChangeAspect="1"/>
          </p:cNvPicPr>
          <p:nvPr/>
        </p:nvPicPr>
        <p:blipFill>
          <a:blip r:embed="rId3"/>
          <a:stretch>
            <a:fillRect/>
          </a:stretch>
        </p:blipFill>
        <p:spPr>
          <a:xfrm>
            <a:off x="11931099" y="3800506"/>
            <a:ext cx="9615490" cy="7626003"/>
          </a:xfrm>
          <a:prstGeom prst="rect">
            <a:avLst/>
          </a:prstGeom>
        </p:spPr>
      </p:pic>
      <p:pic>
        <p:nvPicPr>
          <p:cNvPr id="7" name="Picture 6">
            <a:extLst>
              <a:ext uri="{FF2B5EF4-FFF2-40B4-BE49-F238E27FC236}">
                <a16:creationId xmlns:a16="http://schemas.microsoft.com/office/drawing/2014/main" id="{A1871F61-0E65-5002-3C7B-ACC774E5CFAE}"/>
              </a:ext>
            </a:extLst>
          </p:cNvPr>
          <p:cNvPicPr>
            <a:picLocks noChangeAspect="1"/>
          </p:cNvPicPr>
          <p:nvPr/>
        </p:nvPicPr>
        <p:blipFill>
          <a:blip r:embed="rId4"/>
          <a:stretch>
            <a:fillRect/>
          </a:stretch>
        </p:blipFill>
        <p:spPr>
          <a:xfrm>
            <a:off x="1650320" y="3800506"/>
            <a:ext cx="9615489" cy="7626002"/>
          </a:xfrm>
          <a:prstGeom prst="rect">
            <a:avLst/>
          </a:prstGeom>
        </p:spPr>
      </p:pic>
    </p:spTree>
    <p:extLst>
      <p:ext uri="{BB962C8B-B14F-4D97-AF65-F5344CB8AC3E}">
        <p14:creationId xmlns:p14="http://schemas.microsoft.com/office/powerpoint/2010/main" val="363307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5400" dirty="0">
                <a:latin typeface="+mn-lt"/>
              </a:rPr>
              <a:t>Voter perceptions on the major issues</a:t>
            </a:r>
          </a:p>
        </p:txBody>
      </p:sp>
      <p:sp>
        <p:nvSpPr>
          <p:cNvPr id="13" name="Text Placeholder 3"/>
          <p:cNvSpPr>
            <a:spLocks noGrp="1"/>
          </p:cNvSpPr>
          <p:nvPr>
            <p:ph type="body" sz="quarter" idx="13"/>
          </p:nvPr>
        </p:nvSpPr>
        <p:spPr>
          <a:xfrm>
            <a:off x="915988" y="11201621"/>
            <a:ext cx="24387175" cy="2133600"/>
          </a:xfrm>
        </p:spPr>
        <p:txBody>
          <a:bodyPr>
            <a:normAutofit/>
          </a:bodyPr>
          <a:lstStyle/>
          <a:p>
            <a:r>
              <a:rPr lang="en-US" sz="1400" dirty="0"/>
              <a:t>Source: Strategas Research Partners as of October 18, 2022.</a:t>
            </a:r>
          </a:p>
        </p:txBody>
      </p:sp>
      <p:pic>
        <p:nvPicPr>
          <p:cNvPr id="4" name="Picture 3">
            <a:extLst>
              <a:ext uri="{FF2B5EF4-FFF2-40B4-BE49-F238E27FC236}">
                <a16:creationId xmlns:a16="http://schemas.microsoft.com/office/drawing/2014/main" id="{EB34D95E-4A94-F767-044C-D1E0EC5D22E6}"/>
              </a:ext>
            </a:extLst>
          </p:cNvPr>
          <p:cNvPicPr>
            <a:picLocks noChangeAspect="1"/>
          </p:cNvPicPr>
          <p:nvPr/>
        </p:nvPicPr>
        <p:blipFill>
          <a:blip r:embed="rId2"/>
          <a:stretch>
            <a:fillRect/>
          </a:stretch>
        </p:blipFill>
        <p:spPr>
          <a:xfrm>
            <a:off x="1160349" y="3563449"/>
            <a:ext cx="10498251" cy="7409572"/>
          </a:xfrm>
          <a:prstGeom prst="rect">
            <a:avLst/>
          </a:prstGeom>
        </p:spPr>
      </p:pic>
      <p:pic>
        <p:nvPicPr>
          <p:cNvPr id="7" name="Picture 6">
            <a:extLst>
              <a:ext uri="{FF2B5EF4-FFF2-40B4-BE49-F238E27FC236}">
                <a16:creationId xmlns:a16="http://schemas.microsoft.com/office/drawing/2014/main" id="{B821CB1A-2E8A-B043-9299-07307BD36659}"/>
              </a:ext>
            </a:extLst>
          </p:cNvPr>
          <p:cNvPicPr>
            <a:picLocks noChangeAspect="1"/>
          </p:cNvPicPr>
          <p:nvPr/>
        </p:nvPicPr>
        <p:blipFill>
          <a:blip r:embed="rId3"/>
          <a:stretch>
            <a:fillRect/>
          </a:stretch>
        </p:blipFill>
        <p:spPr>
          <a:xfrm>
            <a:off x="12170807" y="3563449"/>
            <a:ext cx="10144660" cy="7093048"/>
          </a:xfrm>
          <a:prstGeom prst="rect">
            <a:avLst/>
          </a:prstGeom>
        </p:spPr>
      </p:pic>
    </p:spTree>
    <p:extLst>
      <p:ext uri="{BB962C8B-B14F-4D97-AF65-F5344CB8AC3E}">
        <p14:creationId xmlns:p14="http://schemas.microsoft.com/office/powerpoint/2010/main" val="423339015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3CA23D-F5F4-43FC-86F9-CC49F40CD3D6}"/>
              </a:ext>
            </a:extLst>
          </p:cNvPr>
          <p:cNvSpPr/>
          <p:nvPr/>
        </p:nvSpPr>
        <p:spPr>
          <a:xfrm>
            <a:off x="915989" y="7254767"/>
            <a:ext cx="21515904" cy="5214323"/>
          </a:xfrm>
          <a:prstGeom prst="rect">
            <a:avLst/>
          </a:prstGeom>
          <a:solidFill>
            <a:srgbClr val="D5F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FF7FC9-068C-4F5A-AAB8-F438C1969B08}"/>
              </a:ext>
            </a:extLst>
          </p:cNvPr>
          <p:cNvSpPr>
            <a:spLocks noGrp="1"/>
          </p:cNvSpPr>
          <p:nvPr>
            <p:ph type="title"/>
          </p:nvPr>
        </p:nvSpPr>
        <p:spPr>
          <a:xfrm>
            <a:off x="915988" y="616713"/>
            <a:ext cx="21717000" cy="950976"/>
          </a:xfrm>
        </p:spPr>
        <p:txBody>
          <a:bodyPr>
            <a:normAutofit fontScale="90000"/>
          </a:bodyPr>
          <a:lstStyle/>
          <a:p>
            <a:r>
              <a:rPr lang="en-US" dirty="0"/>
              <a:t>Inflation and the price of gasoline are major drivers of the presidential approval rating</a:t>
            </a:r>
            <a:br>
              <a:rPr lang="en-US" dirty="0"/>
            </a:br>
            <a:endParaRPr lang="en-US" dirty="0"/>
          </a:p>
        </p:txBody>
      </p:sp>
      <p:sp>
        <p:nvSpPr>
          <p:cNvPr id="11" name="Text Placeholder 4">
            <a:extLst>
              <a:ext uri="{FF2B5EF4-FFF2-40B4-BE49-F238E27FC236}">
                <a16:creationId xmlns:a16="http://schemas.microsoft.com/office/drawing/2014/main" id="{F95B5BDF-A580-4AB4-B89A-3478AECA68FE}"/>
              </a:ext>
            </a:extLst>
          </p:cNvPr>
          <p:cNvSpPr txBox="1">
            <a:spLocks/>
          </p:cNvSpPr>
          <p:nvPr/>
        </p:nvSpPr>
        <p:spPr>
          <a:xfrm>
            <a:off x="915989" y="12271526"/>
            <a:ext cx="21717000" cy="852840"/>
          </a:xfrm>
          <a:prstGeom prst="rect">
            <a:avLst/>
          </a:prstGeom>
        </p:spPr>
        <p:txBody>
          <a:bodyPr vert="horz" lIns="91440" tIns="45720" rIns="91440" bIns="45720" rtlCol="0" anchor="b">
            <a:normAutofit/>
          </a:bodyPr>
          <a:lstStyle>
            <a:lvl1pPr marL="0" indent="0" algn="l" defTabSz="1828800" rtl="0" eaLnBrk="1" latinLnBrk="0" hangingPunct="1">
              <a:lnSpc>
                <a:spcPts val="1400"/>
              </a:lnSpc>
              <a:spcBef>
                <a:spcPts val="0"/>
              </a:spcBef>
              <a:buFontTx/>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3716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2860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400" dirty="0"/>
              <a:t>Source: Strategas Research Partners, as of September 5 (left) May 17 (middle) and June 21, 2022 (right). American Automobile Association (AAA), Mike Rothman of Cornerstone Analytics and Federated Hermes as of August 1, 2022.</a:t>
            </a:r>
          </a:p>
        </p:txBody>
      </p:sp>
      <p:sp>
        <p:nvSpPr>
          <p:cNvPr id="6" name="TextBox 5">
            <a:extLst>
              <a:ext uri="{FF2B5EF4-FFF2-40B4-BE49-F238E27FC236}">
                <a16:creationId xmlns:a16="http://schemas.microsoft.com/office/drawing/2014/main" id="{BDE87996-84F0-4380-99A8-BFBB8D1E678B}"/>
              </a:ext>
            </a:extLst>
          </p:cNvPr>
          <p:cNvSpPr txBox="1"/>
          <p:nvPr/>
        </p:nvSpPr>
        <p:spPr>
          <a:xfrm>
            <a:off x="915988" y="7254768"/>
            <a:ext cx="21515903" cy="5416868"/>
          </a:xfrm>
          <a:prstGeom prst="rect">
            <a:avLst/>
          </a:prstGeom>
          <a:noFill/>
          <a:ln>
            <a:noFill/>
          </a:ln>
        </p:spPr>
        <p:txBody>
          <a:bodyPr wrap="square">
            <a:spAutoFit/>
          </a:bodyPr>
          <a:lstStyle/>
          <a:p>
            <a:r>
              <a:rPr lang="en-US" sz="2400" b="1" dirty="0">
                <a:solidFill>
                  <a:schemeClr val="accent1"/>
                </a:solidFill>
              </a:rPr>
              <a:t>Energy/GDP Leverage Rule of Thumb:</a:t>
            </a:r>
          </a:p>
          <a:p>
            <a:endParaRPr lang="en-US" b="1" dirty="0">
              <a:solidFill>
                <a:schemeClr val="tx2"/>
              </a:solidFill>
            </a:endParaRPr>
          </a:p>
          <a:p>
            <a:r>
              <a:rPr lang="en-US" sz="2200" b="1" i="1" dirty="0">
                <a:solidFill>
                  <a:schemeClr val="tx2"/>
                </a:solidFill>
                <a:highlight>
                  <a:srgbClr val="FFFF00"/>
                </a:highlight>
              </a:rPr>
              <a:t>Every 1 cent change in the retail price of gasoline @ pumps = an inverse change of $1.18 billion in consumer discretionary spending</a:t>
            </a:r>
          </a:p>
          <a:p>
            <a:r>
              <a:rPr lang="en-US" sz="2200" dirty="0">
                <a:solidFill>
                  <a:schemeClr val="tx2"/>
                </a:solidFill>
              </a:rPr>
              <a:t> </a:t>
            </a:r>
          </a:p>
          <a:p>
            <a:r>
              <a:rPr lang="en-US" sz="2200" dirty="0">
                <a:solidFill>
                  <a:schemeClr val="tx2"/>
                </a:solidFill>
              </a:rPr>
              <a:t>Daily nat’l avg. reg. unleaded gasoline price (Nov. 22, 2020) -- $2.11/gal (trough)</a:t>
            </a:r>
          </a:p>
          <a:p>
            <a:endParaRPr lang="en-US" sz="2200" dirty="0">
              <a:solidFill>
                <a:schemeClr val="tx2"/>
              </a:solidFill>
            </a:endParaRPr>
          </a:p>
          <a:p>
            <a:r>
              <a:rPr lang="en-US" sz="2200" dirty="0">
                <a:solidFill>
                  <a:schemeClr val="tx2"/>
                </a:solidFill>
              </a:rPr>
              <a:t>Daily nat’l avg. reg. unleaded gasoline price (June 13, 2022) -- $5.02/gal (peak)</a:t>
            </a:r>
          </a:p>
          <a:p>
            <a:endParaRPr lang="en-US" sz="2200" dirty="0">
              <a:solidFill>
                <a:schemeClr val="tx2"/>
              </a:solidFill>
            </a:endParaRPr>
          </a:p>
          <a:p>
            <a:r>
              <a:rPr lang="en-US" sz="2200" dirty="0">
                <a:solidFill>
                  <a:schemeClr val="tx2"/>
                </a:solidFill>
              </a:rPr>
              <a:t>		Delta – 138% increase				      				 $2.91/gal</a:t>
            </a:r>
          </a:p>
          <a:p>
            <a:endParaRPr lang="en-US" sz="2200" dirty="0">
              <a:solidFill>
                <a:schemeClr val="tx2"/>
              </a:solidFill>
            </a:endParaRPr>
          </a:p>
          <a:p>
            <a:r>
              <a:rPr lang="en-US" sz="2200" dirty="0">
                <a:solidFill>
                  <a:schemeClr val="tx2"/>
                </a:solidFill>
              </a:rPr>
              <a:t>291 X $1.18 billion = $343.4 billion reduction in consumer discretionary spending</a:t>
            </a:r>
          </a:p>
          <a:p>
            <a:endParaRPr lang="en-US" sz="2200" dirty="0">
              <a:solidFill>
                <a:schemeClr val="tx2"/>
              </a:solidFill>
            </a:endParaRPr>
          </a:p>
          <a:p>
            <a:r>
              <a:rPr lang="en-US" sz="2200" b="1" dirty="0">
                <a:solidFill>
                  <a:schemeClr val="accent2"/>
                </a:solidFill>
              </a:rPr>
              <a:t>Divided by </a:t>
            </a:r>
            <a:r>
              <a:rPr lang="en-US" sz="2200" dirty="0">
                <a:solidFill>
                  <a:schemeClr val="tx2"/>
                </a:solidFill>
              </a:rPr>
              <a:t>$19.7 trillion (2Q22 Chained $ GDP in U.S.) = 1.74% reduction in consumer spending</a:t>
            </a:r>
          </a:p>
          <a:p>
            <a:endParaRPr lang="en-US" sz="2200" dirty="0">
              <a:solidFill>
                <a:schemeClr val="tx2"/>
              </a:solidFill>
            </a:endParaRPr>
          </a:p>
          <a:p>
            <a:r>
              <a:rPr lang="en-US" sz="2200" b="1" dirty="0">
                <a:solidFill>
                  <a:schemeClr val="accent2"/>
                </a:solidFill>
              </a:rPr>
              <a:t>Divided by </a:t>
            </a:r>
            <a:r>
              <a:rPr lang="en-US" sz="2200" dirty="0">
                <a:solidFill>
                  <a:schemeClr val="tx2"/>
                </a:solidFill>
              </a:rPr>
              <a:t>70% (% of GDP for which consumer spending accounts) = 2.49% reduction in overall GDP annualized</a:t>
            </a:r>
          </a:p>
          <a:p>
            <a:r>
              <a:rPr lang="en-US" b="1" dirty="0">
                <a:solidFill>
                  <a:schemeClr val="tx2"/>
                </a:solidFill>
              </a:rPr>
              <a:t> </a:t>
            </a:r>
          </a:p>
        </p:txBody>
      </p:sp>
      <p:pic>
        <p:nvPicPr>
          <p:cNvPr id="5" name="Picture 4">
            <a:extLst>
              <a:ext uri="{FF2B5EF4-FFF2-40B4-BE49-F238E27FC236}">
                <a16:creationId xmlns:a16="http://schemas.microsoft.com/office/drawing/2014/main" id="{4C8CCD8E-3C26-4EF1-A3E5-BD4F664A24AA}"/>
              </a:ext>
            </a:extLst>
          </p:cNvPr>
          <p:cNvPicPr>
            <a:picLocks noChangeAspect="1"/>
          </p:cNvPicPr>
          <p:nvPr/>
        </p:nvPicPr>
        <p:blipFill>
          <a:blip r:embed="rId3"/>
          <a:stretch>
            <a:fillRect/>
          </a:stretch>
        </p:blipFill>
        <p:spPr>
          <a:xfrm>
            <a:off x="8338749" y="2671000"/>
            <a:ext cx="6766887" cy="4328317"/>
          </a:xfrm>
          <a:prstGeom prst="rect">
            <a:avLst/>
          </a:prstGeom>
        </p:spPr>
      </p:pic>
      <p:pic>
        <p:nvPicPr>
          <p:cNvPr id="9" name="Picture 8">
            <a:extLst>
              <a:ext uri="{FF2B5EF4-FFF2-40B4-BE49-F238E27FC236}">
                <a16:creationId xmlns:a16="http://schemas.microsoft.com/office/drawing/2014/main" id="{FDE5408B-FFCF-0F81-4D54-0AC1D138A2BB}"/>
              </a:ext>
            </a:extLst>
          </p:cNvPr>
          <p:cNvPicPr>
            <a:picLocks noChangeAspect="1"/>
          </p:cNvPicPr>
          <p:nvPr/>
        </p:nvPicPr>
        <p:blipFill>
          <a:blip r:embed="rId4"/>
          <a:stretch>
            <a:fillRect/>
          </a:stretch>
        </p:blipFill>
        <p:spPr>
          <a:xfrm>
            <a:off x="15105637" y="2526331"/>
            <a:ext cx="7610476" cy="4678559"/>
          </a:xfrm>
          <a:prstGeom prst="rect">
            <a:avLst/>
          </a:prstGeom>
        </p:spPr>
      </p:pic>
      <p:pic>
        <p:nvPicPr>
          <p:cNvPr id="7" name="Picture 6">
            <a:extLst>
              <a:ext uri="{FF2B5EF4-FFF2-40B4-BE49-F238E27FC236}">
                <a16:creationId xmlns:a16="http://schemas.microsoft.com/office/drawing/2014/main" id="{32CD1EC1-93BF-1F2A-46BC-4AF6E4C6D4ED}"/>
              </a:ext>
            </a:extLst>
          </p:cNvPr>
          <p:cNvPicPr>
            <a:picLocks noChangeAspect="1"/>
          </p:cNvPicPr>
          <p:nvPr/>
        </p:nvPicPr>
        <p:blipFill>
          <a:blip r:embed="rId5"/>
          <a:stretch>
            <a:fillRect/>
          </a:stretch>
        </p:blipFill>
        <p:spPr>
          <a:xfrm>
            <a:off x="915988" y="2542956"/>
            <a:ext cx="7330237" cy="4525890"/>
          </a:xfrm>
          <a:prstGeom prst="rect">
            <a:avLst/>
          </a:prstGeom>
        </p:spPr>
      </p:pic>
    </p:spTree>
    <p:extLst>
      <p:ext uri="{BB962C8B-B14F-4D97-AF65-F5344CB8AC3E}">
        <p14:creationId xmlns:p14="http://schemas.microsoft.com/office/powerpoint/2010/main" val="802884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dirty="0">
                <a:latin typeface="+mn-lt"/>
              </a:rPr>
              <a:t>Strong historical correlation between oil price spikes and subsequent recessions</a:t>
            </a:r>
          </a:p>
        </p:txBody>
      </p:sp>
      <p:sp>
        <p:nvSpPr>
          <p:cNvPr id="4" name="Text Placeholder 3"/>
          <p:cNvSpPr>
            <a:spLocks noGrp="1"/>
          </p:cNvSpPr>
          <p:nvPr>
            <p:ph type="body" sz="quarter" idx="13"/>
          </p:nvPr>
        </p:nvSpPr>
        <p:spPr>
          <a:xfrm>
            <a:off x="915988" y="11282686"/>
            <a:ext cx="18288000" cy="2133600"/>
          </a:xfrm>
        </p:spPr>
        <p:txBody>
          <a:bodyPr>
            <a:normAutofit/>
          </a:bodyPr>
          <a:lstStyle/>
          <a:p>
            <a:r>
              <a:rPr lang="en-US" sz="1400" dirty="0">
                <a:latin typeface="+mn-lt"/>
              </a:rPr>
              <a:t>Note: Shaded areas indicate recessions.</a:t>
            </a:r>
          </a:p>
          <a:p>
            <a:r>
              <a:rPr lang="en-US" sz="1400" dirty="0">
                <a:latin typeface="+mn-lt"/>
              </a:rPr>
              <a:t>Source: Macrotrends.net as of November 7, 2022.</a:t>
            </a:r>
          </a:p>
        </p:txBody>
      </p:sp>
      <p:pic>
        <p:nvPicPr>
          <p:cNvPr id="6" name="Picture 5">
            <a:extLst>
              <a:ext uri="{FF2B5EF4-FFF2-40B4-BE49-F238E27FC236}">
                <a16:creationId xmlns:a16="http://schemas.microsoft.com/office/drawing/2014/main" id="{79A6E59D-1004-5469-1C99-E61A99D7AFCE}"/>
              </a:ext>
            </a:extLst>
          </p:cNvPr>
          <p:cNvPicPr>
            <a:picLocks noChangeAspect="1"/>
          </p:cNvPicPr>
          <p:nvPr/>
        </p:nvPicPr>
        <p:blipFill>
          <a:blip r:embed="rId3"/>
          <a:stretch>
            <a:fillRect/>
          </a:stretch>
        </p:blipFill>
        <p:spPr>
          <a:xfrm>
            <a:off x="4189616" y="3746406"/>
            <a:ext cx="13467686" cy="8200465"/>
          </a:xfrm>
          <a:prstGeom prst="rect">
            <a:avLst/>
          </a:prstGeom>
        </p:spPr>
      </p:pic>
    </p:spTree>
    <p:extLst>
      <p:ext uri="{BB962C8B-B14F-4D97-AF65-F5344CB8AC3E}">
        <p14:creationId xmlns:p14="http://schemas.microsoft.com/office/powerpoint/2010/main" val="2378816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C6F3-BB0F-F07A-8471-F4F8C0EA4E99}"/>
              </a:ext>
            </a:extLst>
          </p:cNvPr>
          <p:cNvSpPr>
            <a:spLocks noGrp="1"/>
          </p:cNvSpPr>
          <p:nvPr>
            <p:ph type="title"/>
          </p:nvPr>
        </p:nvSpPr>
        <p:spPr/>
        <p:txBody>
          <a:bodyPr/>
          <a:lstStyle/>
          <a:p>
            <a:r>
              <a:rPr lang="en-US" dirty="0"/>
              <a:t>Consumer Stress Indicator</a:t>
            </a:r>
          </a:p>
        </p:txBody>
      </p:sp>
      <p:sp>
        <p:nvSpPr>
          <p:cNvPr id="3" name="Subtitle 2">
            <a:extLst>
              <a:ext uri="{FF2B5EF4-FFF2-40B4-BE49-F238E27FC236}">
                <a16:creationId xmlns:a16="http://schemas.microsoft.com/office/drawing/2014/main" id="{7CACAD53-4278-0CFA-A2EF-288D8862350E}"/>
              </a:ext>
            </a:extLst>
          </p:cNvPr>
          <p:cNvSpPr>
            <a:spLocks noGrp="1"/>
          </p:cNvSpPr>
          <p:nvPr>
            <p:ph type="subTitle" idx="13"/>
          </p:nvPr>
        </p:nvSpPr>
        <p:spPr/>
        <p:txBody>
          <a:bodyPr/>
          <a:lstStyle/>
          <a:p>
            <a:r>
              <a:rPr lang="en-US" dirty="0"/>
              <a:t>Consumers are feeling the strain of rising costs</a:t>
            </a:r>
          </a:p>
        </p:txBody>
      </p:sp>
      <p:sp>
        <p:nvSpPr>
          <p:cNvPr id="4" name="Text Placeholder 3">
            <a:extLst>
              <a:ext uri="{FF2B5EF4-FFF2-40B4-BE49-F238E27FC236}">
                <a16:creationId xmlns:a16="http://schemas.microsoft.com/office/drawing/2014/main" id="{5CA5715E-7586-2A87-3707-67FC7082340E}"/>
              </a:ext>
            </a:extLst>
          </p:cNvPr>
          <p:cNvSpPr>
            <a:spLocks noGrp="1"/>
          </p:cNvSpPr>
          <p:nvPr>
            <p:ph type="body" sz="quarter" idx="20"/>
          </p:nvPr>
        </p:nvSpPr>
        <p:spPr>
          <a:xfrm>
            <a:off x="915988" y="12462141"/>
            <a:ext cx="21717000" cy="852840"/>
          </a:xfrm>
        </p:spPr>
        <p:txBody>
          <a:bodyPr>
            <a:normAutofit/>
          </a:bodyPr>
          <a:lstStyle/>
          <a:p>
            <a:r>
              <a:rPr lang="en-US" sz="1400" dirty="0"/>
              <a:t>Shaded areas indicate recessions.</a:t>
            </a:r>
          </a:p>
          <a:p>
            <a:r>
              <a:rPr lang="en-US" sz="1400" dirty="0"/>
              <a:t>Source: Strategas Research Partners as of September 30, 2022.</a:t>
            </a:r>
          </a:p>
        </p:txBody>
      </p:sp>
      <p:sp>
        <p:nvSpPr>
          <p:cNvPr id="8" name="TextBox 7">
            <a:extLst>
              <a:ext uri="{FF2B5EF4-FFF2-40B4-BE49-F238E27FC236}">
                <a16:creationId xmlns:a16="http://schemas.microsoft.com/office/drawing/2014/main" id="{5DF47BED-817E-B1A6-7916-0ACABF35F48A}"/>
              </a:ext>
            </a:extLst>
          </p:cNvPr>
          <p:cNvSpPr txBox="1"/>
          <p:nvPr/>
        </p:nvSpPr>
        <p:spPr>
          <a:xfrm>
            <a:off x="4747737" y="11851021"/>
            <a:ext cx="14365128" cy="369332"/>
          </a:xfrm>
          <a:prstGeom prst="rect">
            <a:avLst/>
          </a:prstGeom>
          <a:noFill/>
        </p:spPr>
        <p:txBody>
          <a:bodyPr wrap="square">
            <a:spAutoFit/>
          </a:bodyPr>
          <a:lstStyle/>
          <a:p>
            <a:r>
              <a:rPr lang="en-US" sz="18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Historically readings at the current levels have only come down after the economy dipped into a recession.</a:t>
            </a:r>
            <a:endParaRPr lang="en-US" b="1" dirty="0"/>
          </a:p>
        </p:txBody>
      </p:sp>
      <p:pic>
        <p:nvPicPr>
          <p:cNvPr id="6" name="Picture 5">
            <a:extLst>
              <a:ext uri="{FF2B5EF4-FFF2-40B4-BE49-F238E27FC236}">
                <a16:creationId xmlns:a16="http://schemas.microsoft.com/office/drawing/2014/main" id="{5D2ED463-0E78-C1DD-2B3B-93ED6C2FF619}"/>
              </a:ext>
            </a:extLst>
          </p:cNvPr>
          <p:cNvPicPr>
            <a:picLocks noChangeAspect="1"/>
          </p:cNvPicPr>
          <p:nvPr/>
        </p:nvPicPr>
        <p:blipFill>
          <a:blip r:embed="rId2"/>
          <a:stretch>
            <a:fillRect/>
          </a:stretch>
        </p:blipFill>
        <p:spPr>
          <a:xfrm>
            <a:off x="4982989" y="3049270"/>
            <a:ext cx="13582997" cy="8559963"/>
          </a:xfrm>
          <a:prstGeom prst="rect">
            <a:avLst/>
          </a:prstGeom>
        </p:spPr>
      </p:pic>
    </p:spTree>
    <p:extLst>
      <p:ext uri="{BB962C8B-B14F-4D97-AF65-F5344CB8AC3E}">
        <p14:creationId xmlns:p14="http://schemas.microsoft.com/office/powerpoint/2010/main" val="3379264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D82BAE-88FA-9325-ECC7-72F904BD1FBA}"/>
              </a:ext>
            </a:extLst>
          </p:cNvPr>
          <p:cNvPicPr>
            <a:picLocks noChangeAspect="1"/>
          </p:cNvPicPr>
          <p:nvPr/>
        </p:nvPicPr>
        <p:blipFill>
          <a:blip r:embed="rId3"/>
          <a:stretch>
            <a:fillRect/>
          </a:stretch>
        </p:blipFill>
        <p:spPr>
          <a:xfrm>
            <a:off x="12193587" y="3065091"/>
            <a:ext cx="9285998" cy="4549894"/>
          </a:xfrm>
          <a:prstGeom prst="rect">
            <a:avLst/>
          </a:prstGeom>
        </p:spPr>
      </p:pic>
      <p:cxnSp>
        <p:nvCxnSpPr>
          <p:cNvPr id="32" name="Straight Connector 31">
            <a:extLst>
              <a:ext uri="{FF2B5EF4-FFF2-40B4-BE49-F238E27FC236}">
                <a16:creationId xmlns:a16="http://schemas.microsoft.com/office/drawing/2014/main" id="{A0DBFB11-A487-4B72-819A-4DEF8FBD75D0}"/>
              </a:ext>
            </a:extLst>
          </p:cNvPr>
          <p:cNvCxnSpPr>
            <a:cxnSpLocks/>
          </p:cNvCxnSpPr>
          <p:nvPr/>
        </p:nvCxnSpPr>
        <p:spPr>
          <a:xfrm flipV="1">
            <a:off x="6021387" y="3546150"/>
            <a:ext cx="0" cy="568650"/>
          </a:xfrm>
          <a:prstGeom prst="line">
            <a:avLst/>
          </a:prstGeom>
          <a:ln w="63500">
            <a:solidFill>
              <a:schemeClr val="bg1"/>
            </a:solidFill>
            <a:headEnd type="triangle"/>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D4CD29BA-7DA1-444E-A62E-D88CED5530BB}"/>
              </a:ext>
            </a:extLst>
          </p:cNvPr>
          <p:cNvSpPr txBox="1">
            <a:spLocks/>
          </p:cNvSpPr>
          <p:nvPr/>
        </p:nvSpPr>
        <p:spPr>
          <a:xfrm>
            <a:off x="765175" y="12689099"/>
            <a:ext cx="21717000" cy="852840"/>
          </a:xfrm>
          <a:prstGeom prst="rect">
            <a:avLst/>
          </a:prstGeom>
        </p:spPr>
        <p:txBody>
          <a:bodyPr vert="horz" lIns="91440" tIns="45720" rIns="91440" bIns="45720" rtlCol="0" anchor="b">
            <a:normAutofit/>
          </a:bodyPr>
          <a:lstStyle>
            <a:lvl1pPr marL="0" indent="0" algn="l" defTabSz="1828800" rtl="0" eaLnBrk="1" latinLnBrk="0" hangingPunct="1">
              <a:lnSpc>
                <a:spcPts val="1400"/>
              </a:lnSpc>
              <a:spcBef>
                <a:spcPts val="0"/>
              </a:spcBef>
              <a:buFontTx/>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3716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2860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400" dirty="0"/>
              <a:t>Shaded areas indicate recessions. Past performance is no guarantee of future results.</a:t>
            </a:r>
          </a:p>
        </p:txBody>
      </p:sp>
      <p:sp>
        <p:nvSpPr>
          <p:cNvPr id="5" name="Title 4">
            <a:extLst>
              <a:ext uri="{FF2B5EF4-FFF2-40B4-BE49-F238E27FC236}">
                <a16:creationId xmlns:a16="http://schemas.microsoft.com/office/drawing/2014/main" id="{7E7598FA-50E7-41D3-89CE-91E5D0947C1A}"/>
              </a:ext>
            </a:extLst>
          </p:cNvPr>
          <p:cNvSpPr>
            <a:spLocks noGrp="1"/>
          </p:cNvSpPr>
          <p:nvPr>
            <p:ph type="title"/>
          </p:nvPr>
        </p:nvSpPr>
        <p:spPr>
          <a:xfrm>
            <a:off x="915988" y="855754"/>
            <a:ext cx="21717000" cy="950976"/>
          </a:xfrm>
        </p:spPr>
        <p:txBody>
          <a:bodyPr>
            <a:normAutofit/>
          </a:bodyPr>
          <a:lstStyle/>
          <a:p>
            <a:r>
              <a:rPr lang="en-US" sz="5000" dirty="0"/>
              <a:t>Housing Affordability Plummets</a:t>
            </a:r>
          </a:p>
        </p:txBody>
      </p:sp>
      <p:sp>
        <p:nvSpPr>
          <p:cNvPr id="11" name="Subtitle 19">
            <a:extLst>
              <a:ext uri="{FF2B5EF4-FFF2-40B4-BE49-F238E27FC236}">
                <a16:creationId xmlns:a16="http://schemas.microsoft.com/office/drawing/2014/main" id="{C2B36FFC-2EB3-46BD-BF6E-0659EFE21D19}"/>
              </a:ext>
            </a:extLst>
          </p:cNvPr>
          <p:cNvSpPr>
            <a:spLocks noGrp="1"/>
          </p:cNvSpPr>
          <p:nvPr>
            <p:ph type="subTitle" idx="14"/>
          </p:nvPr>
        </p:nvSpPr>
        <p:spPr>
          <a:xfrm>
            <a:off x="921498" y="1680280"/>
            <a:ext cx="21711490" cy="612067"/>
          </a:xfrm>
        </p:spPr>
        <p:txBody>
          <a:bodyPr/>
          <a:lstStyle/>
          <a:p>
            <a:r>
              <a:rPr lang="en-US" dirty="0"/>
              <a:t>May was the most expensive month since 2006 to buy a home</a:t>
            </a:r>
          </a:p>
        </p:txBody>
      </p:sp>
      <p:pic>
        <p:nvPicPr>
          <p:cNvPr id="3" name="Picture 2">
            <a:extLst>
              <a:ext uri="{FF2B5EF4-FFF2-40B4-BE49-F238E27FC236}">
                <a16:creationId xmlns:a16="http://schemas.microsoft.com/office/drawing/2014/main" id="{E47681AF-B673-C582-61F0-C94909116B8B}"/>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6211" t="8861" r="3010" b="10946"/>
          <a:stretch/>
        </p:blipFill>
        <p:spPr>
          <a:xfrm>
            <a:off x="788899" y="3209366"/>
            <a:ext cx="10117399" cy="4157095"/>
          </a:xfrm>
          <a:prstGeom prst="rect">
            <a:avLst/>
          </a:prstGeom>
        </p:spPr>
      </p:pic>
      <p:sp>
        <p:nvSpPr>
          <p:cNvPr id="2" name="TextBox 1">
            <a:extLst>
              <a:ext uri="{FF2B5EF4-FFF2-40B4-BE49-F238E27FC236}">
                <a16:creationId xmlns:a16="http://schemas.microsoft.com/office/drawing/2014/main" id="{323675FD-BE6B-0D53-A730-A27F187D33A4}"/>
              </a:ext>
            </a:extLst>
          </p:cNvPr>
          <p:cNvSpPr txBox="1"/>
          <p:nvPr/>
        </p:nvSpPr>
        <p:spPr>
          <a:xfrm>
            <a:off x="915988" y="8446732"/>
            <a:ext cx="8547533" cy="400110"/>
          </a:xfrm>
          <a:prstGeom prst="rect">
            <a:avLst/>
          </a:prstGeom>
          <a:noFill/>
        </p:spPr>
        <p:txBody>
          <a:bodyPr wrap="none" rtlCol="0">
            <a:spAutoFit/>
          </a:bodyPr>
          <a:lstStyle/>
          <a:p>
            <a:r>
              <a:rPr lang="en-US" sz="2000" b="1" dirty="0">
                <a:solidFill>
                  <a:schemeClr val="tx2"/>
                </a:solidFill>
              </a:rPr>
              <a:t>30-Year Fixed rate Mortgage Average in the United States</a:t>
            </a:r>
          </a:p>
        </p:txBody>
      </p:sp>
      <p:sp>
        <p:nvSpPr>
          <p:cNvPr id="10" name="TextBox 9">
            <a:extLst>
              <a:ext uri="{FF2B5EF4-FFF2-40B4-BE49-F238E27FC236}">
                <a16:creationId xmlns:a16="http://schemas.microsoft.com/office/drawing/2014/main" id="{4EB43C34-5436-D599-1885-122910FA4F69}"/>
              </a:ext>
            </a:extLst>
          </p:cNvPr>
          <p:cNvSpPr txBox="1"/>
          <p:nvPr/>
        </p:nvSpPr>
        <p:spPr>
          <a:xfrm>
            <a:off x="980673" y="2566850"/>
            <a:ext cx="8752717" cy="400110"/>
          </a:xfrm>
          <a:prstGeom prst="rect">
            <a:avLst/>
          </a:prstGeom>
          <a:noFill/>
        </p:spPr>
        <p:txBody>
          <a:bodyPr wrap="none" rtlCol="0">
            <a:spAutoFit/>
          </a:bodyPr>
          <a:lstStyle/>
          <a:p>
            <a:r>
              <a:rPr lang="en-US" sz="2000" b="1" dirty="0">
                <a:solidFill>
                  <a:schemeClr val="tx2"/>
                </a:solidFill>
              </a:rPr>
              <a:t>Median Sale Price of Existing Homes from May of Each Year</a:t>
            </a:r>
          </a:p>
        </p:txBody>
      </p:sp>
      <p:sp>
        <p:nvSpPr>
          <p:cNvPr id="13" name="TextBox 12">
            <a:extLst>
              <a:ext uri="{FF2B5EF4-FFF2-40B4-BE49-F238E27FC236}">
                <a16:creationId xmlns:a16="http://schemas.microsoft.com/office/drawing/2014/main" id="{8D89C1A6-25B9-B00D-0C50-5FF3579C7DBE}"/>
              </a:ext>
            </a:extLst>
          </p:cNvPr>
          <p:cNvSpPr txBox="1"/>
          <p:nvPr/>
        </p:nvSpPr>
        <p:spPr>
          <a:xfrm>
            <a:off x="12681139" y="2562580"/>
            <a:ext cx="6396303" cy="400110"/>
          </a:xfrm>
          <a:prstGeom prst="rect">
            <a:avLst/>
          </a:prstGeom>
          <a:noFill/>
        </p:spPr>
        <p:txBody>
          <a:bodyPr wrap="none" rtlCol="0">
            <a:spAutoFit/>
          </a:bodyPr>
          <a:lstStyle/>
          <a:p>
            <a:r>
              <a:rPr lang="en-US" sz="2000" b="1" dirty="0">
                <a:solidFill>
                  <a:schemeClr val="tx2"/>
                </a:solidFill>
              </a:rPr>
              <a:t>United States Housing Affordability Index</a:t>
            </a:r>
          </a:p>
        </p:txBody>
      </p:sp>
      <p:sp>
        <p:nvSpPr>
          <p:cNvPr id="14" name="Text Placeholder 3">
            <a:extLst>
              <a:ext uri="{FF2B5EF4-FFF2-40B4-BE49-F238E27FC236}">
                <a16:creationId xmlns:a16="http://schemas.microsoft.com/office/drawing/2014/main" id="{25D7A3BC-28D3-F2EE-2D32-791F129BFA1A}"/>
              </a:ext>
            </a:extLst>
          </p:cNvPr>
          <p:cNvSpPr txBox="1">
            <a:spLocks/>
          </p:cNvSpPr>
          <p:nvPr/>
        </p:nvSpPr>
        <p:spPr>
          <a:xfrm>
            <a:off x="765175" y="12308522"/>
            <a:ext cx="9239090" cy="852840"/>
          </a:xfrm>
          <a:prstGeom prst="rect">
            <a:avLst/>
          </a:prstGeom>
        </p:spPr>
        <p:txBody>
          <a:bodyPr vert="horz" lIns="91440" tIns="45720" rIns="91440" bIns="45720" rtlCol="0" anchor="b">
            <a:normAutofit/>
          </a:bodyPr>
          <a:lstStyle>
            <a:lvl1pPr marL="0" indent="0" algn="l" defTabSz="1828800" rtl="0" eaLnBrk="1" latinLnBrk="0" hangingPunct="1">
              <a:lnSpc>
                <a:spcPts val="1400"/>
              </a:lnSpc>
              <a:spcBef>
                <a:spcPts val="0"/>
              </a:spcBef>
              <a:buFontTx/>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3716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2860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400" dirty="0"/>
              <a:t>Source: FRED Economic Data as of September 8, 2022. Shaded bars indicate recessions</a:t>
            </a:r>
          </a:p>
        </p:txBody>
      </p:sp>
      <p:sp>
        <p:nvSpPr>
          <p:cNvPr id="17" name="Text Placeholder 3">
            <a:extLst>
              <a:ext uri="{FF2B5EF4-FFF2-40B4-BE49-F238E27FC236}">
                <a16:creationId xmlns:a16="http://schemas.microsoft.com/office/drawing/2014/main" id="{00339125-782E-4EA4-3FE7-978B1E7DA848}"/>
              </a:ext>
            </a:extLst>
          </p:cNvPr>
          <p:cNvSpPr txBox="1">
            <a:spLocks/>
          </p:cNvSpPr>
          <p:nvPr/>
        </p:nvSpPr>
        <p:spPr>
          <a:xfrm>
            <a:off x="13080652" y="12262679"/>
            <a:ext cx="5996790" cy="852840"/>
          </a:xfrm>
          <a:prstGeom prst="rect">
            <a:avLst/>
          </a:prstGeom>
        </p:spPr>
        <p:txBody>
          <a:bodyPr vert="horz" lIns="91440" tIns="45720" rIns="91440" bIns="45720" rtlCol="0" anchor="b">
            <a:normAutofit/>
          </a:bodyPr>
          <a:lstStyle>
            <a:lvl1pPr marL="0" indent="0" algn="l" defTabSz="1828800" rtl="0" eaLnBrk="1" latinLnBrk="0" hangingPunct="1">
              <a:lnSpc>
                <a:spcPts val="1400"/>
              </a:lnSpc>
              <a:spcBef>
                <a:spcPts val="0"/>
              </a:spcBef>
              <a:buFontTx/>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3716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2860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400" dirty="0"/>
              <a:t>Source: Apartment List Rent Estimates as of August 30, 2022.</a:t>
            </a:r>
          </a:p>
        </p:txBody>
      </p:sp>
      <p:sp>
        <p:nvSpPr>
          <p:cNvPr id="18" name="TextBox 17">
            <a:extLst>
              <a:ext uri="{FF2B5EF4-FFF2-40B4-BE49-F238E27FC236}">
                <a16:creationId xmlns:a16="http://schemas.microsoft.com/office/drawing/2014/main" id="{6C1D7C7F-B555-5EDD-FA95-58DBF7F92B82}"/>
              </a:ext>
            </a:extLst>
          </p:cNvPr>
          <p:cNvSpPr txBox="1"/>
          <p:nvPr/>
        </p:nvSpPr>
        <p:spPr>
          <a:xfrm>
            <a:off x="12681138" y="8440641"/>
            <a:ext cx="4592924" cy="400110"/>
          </a:xfrm>
          <a:prstGeom prst="rect">
            <a:avLst/>
          </a:prstGeom>
          <a:noFill/>
        </p:spPr>
        <p:txBody>
          <a:bodyPr wrap="none" rtlCol="0">
            <a:spAutoFit/>
          </a:bodyPr>
          <a:lstStyle/>
          <a:p>
            <a:r>
              <a:rPr lang="en-US" sz="2000" b="1" dirty="0">
                <a:solidFill>
                  <a:schemeClr val="tx2"/>
                </a:solidFill>
              </a:rPr>
              <a:t>Annual Change in Median Rent</a:t>
            </a:r>
          </a:p>
        </p:txBody>
      </p:sp>
      <p:sp>
        <p:nvSpPr>
          <p:cNvPr id="19" name="TextBox 18">
            <a:extLst>
              <a:ext uri="{FF2B5EF4-FFF2-40B4-BE49-F238E27FC236}">
                <a16:creationId xmlns:a16="http://schemas.microsoft.com/office/drawing/2014/main" id="{65EECC01-FA03-4AE0-DD36-58560DCE7C78}"/>
              </a:ext>
            </a:extLst>
          </p:cNvPr>
          <p:cNvSpPr txBox="1"/>
          <p:nvPr/>
        </p:nvSpPr>
        <p:spPr>
          <a:xfrm>
            <a:off x="13213153" y="7469882"/>
            <a:ext cx="7422777" cy="523220"/>
          </a:xfrm>
          <a:prstGeom prst="rect">
            <a:avLst/>
          </a:prstGeom>
          <a:noFill/>
        </p:spPr>
        <p:txBody>
          <a:bodyPr wrap="square" rtlCol="0">
            <a:spAutoFit/>
          </a:bodyPr>
          <a:lstStyle/>
          <a:p>
            <a:r>
              <a:rPr lang="en-US" sz="1400" dirty="0"/>
              <a:t>Note: Higher values represent greater affordability.</a:t>
            </a:r>
          </a:p>
          <a:p>
            <a:r>
              <a:rPr lang="en-US" sz="1400" dirty="0"/>
              <a:t>Source: Evercore ISI  as of September 9, 2022.</a:t>
            </a:r>
          </a:p>
        </p:txBody>
      </p:sp>
      <p:sp>
        <p:nvSpPr>
          <p:cNvPr id="21" name="TextBox 20">
            <a:extLst>
              <a:ext uri="{FF2B5EF4-FFF2-40B4-BE49-F238E27FC236}">
                <a16:creationId xmlns:a16="http://schemas.microsoft.com/office/drawing/2014/main" id="{CE1376B3-CC68-DDC2-D6EC-05A197DA8C2F}"/>
              </a:ext>
            </a:extLst>
          </p:cNvPr>
          <p:cNvSpPr txBox="1"/>
          <p:nvPr/>
        </p:nvSpPr>
        <p:spPr>
          <a:xfrm>
            <a:off x="980673" y="7469882"/>
            <a:ext cx="7551551" cy="523220"/>
          </a:xfrm>
          <a:prstGeom prst="rect">
            <a:avLst/>
          </a:prstGeom>
          <a:noFill/>
        </p:spPr>
        <p:txBody>
          <a:bodyPr wrap="square" rtlCol="0">
            <a:spAutoFit/>
          </a:bodyPr>
          <a:lstStyle/>
          <a:p>
            <a:r>
              <a:rPr lang="en-US" sz="1400" dirty="0"/>
              <a:t>Note: World Health Organization declared Covid-19 a pandemic in March 2020.</a:t>
            </a:r>
          </a:p>
          <a:p>
            <a:r>
              <a:rPr lang="en-US" sz="1400" dirty="0"/>
              <a:t>Source: National Association of Realtors as of July 2022.</a:t>
            </a:r>
          </a:p>
        </p:txBody>
      </p:sp>
      <p:pic>
        <p:nvPicPr>
          <p:cNvPr id="7" name="Picture 6">
            <a:extLst>
              <a:ext uri="{FF2B5EF4-FFF2-40B4-BE49-F238E27FC236}">
                <a16:creationId xmlns:a16="http://schemas.microsoft.com/office/drawing/2014/main" id="{67E0589C-E069-2217-94A7-6794AA69DF75}"/>
              </a:ext>
            </a:extLst>
          </p:cNvPr>
          <p:cNvPicPr>
            <a:picLocks noChangeAspect="1"/>
          </p:cNvPicPr>
          <p:nvPr/>
        </p:nvPicPr>
        <p:blipFill>
          <a:blip r:embed="rId6"/>
          <a:stretch>
            <a:fillRect/>
          </a:stretch>
        </p:blipFill>
        <p:spPr>
          <a:xfrm>
            <a:off x="12681139" y="8943151"/>
            <a:ext cx="8798446" cy="3791791"/>
          </a:xfrm>
          <a:prstGeom prst="rect">
            <a:avLst/>
          </a:prstGeom>
        </p:spPr>
      </p:pic>
      <p:pic>
        <p:nvPicPr>
          <p:cNvPr id="15" name="Picture 14">
            <a:extLst>
              <a:ext uri="{FF2B5EF4-FFF2-40B4-BE49-F238E27FC236}">
                <a16:creationId xmlns:a16="http://schemas.microsoft.com/office/drawing/2014/main" id="{CE8993C7-D70C-4709-34F2-5024F75E84A3}"/>
              </a:ext>
            </a:extLst>
          </p:cNvPr>
          <p:cNvPicPr>
            <a:picLocks noChangeAspect="1"/>
          </p:cNvPicPr>
          <p:nvPr/>
        </p:nvPicPr>
        <p:blipFill>
          <a:blip r:embed="rId7"/>
          <a:stretch>
            <a:fillRect/>
          </a:stretch>
        </p:blipFill>
        <p:spPr>
          <a:xfrm>
            <a:off x="921498" y="9056861"/>
            <a:ext cx="9984800" cy="3632238"/>
          </a:xfrm>
          <a:prstGeom prst="rect">
            <a:avLst/>
          </a:prstGeom>
        </p:spPr>
      </p:pic>
    </p:spTree>
    <p:extLst>
      <p:ext uri="{BB962C8B-B14F-4D97-AF65-F5344CB8AC3E}">
        <p14:creationId xmlns:p14="http://schemas.microsoft.com/office/powerpoint/2010/main" val="259966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2AEE-1AA8-16EF-EEED-487A49C1B807}"/>
              </a:ext>
            </a:extLst>
          </p:cNvPr>
          <p:cNvSpPr>
            <a:spLocks noGrp="1"/>
          </p:cNvSpPr>
          <p:nvPr>
            <p:ph type="title"/>
          </p:nvPr>
        </p:nvSpPr>
        <p:spPr/>
        <p:txBody>
          <a:bodyPr/>
          <a:lstStyle/>
          <a:p>
            <a:r>
              <a:rPr lang="en-US" dirty="0"/>
              <a:t>2022 Midterm Election</a:t>
            </a:r>
          </a:p>
        </p:txBody>
      </p:sp>
      <p:sp>
        <p:nvSpPr>
          <p:cNvPr id="3" name="Subtitle 2">
            <a:extLst>
              <a:ext uri="{FF2B5EF4-FFF2-40B4-BE49-F238E27FC236}">
                <a16:creationId xmlns:a16="http://schemas.microsoft.com/office/drawing/2014/main" id="{9E1F849E-96D1-5E88-BAB7-9A4CEBEEC083}"/>
              </a:ext>
            </a:extLst>
          </p:cNvPr>
          <p:cNvSpPr>
            <a:spLocks noGrp="1"/>
          </p:cNvSpPr>
          <p:nvPr>
            <p:ph type="subTitle" idx="13"/>
          </p:nvPr>
        </p:nvSpPr>
        <p:spPr/>
        <p:txBody>
          <a:bodyPr/>
          <a:lstStyle/>
          <a:p>
            <a:r>
              <a:rPr lang="en-US" dirty="0"/>
              <a:t>The most consequential in our lifetime</a:t>
            </a:r>
          </a:p>
        </p:txBody>
      </p:sp>
      <p:grpSp>
        <p:nvGrpSpPr>
          <p:cNvPr id="9" name="Group 8">
            <a:extLst>
              <a:ext uri="{FF2B5EF4-FFF2-40B4-BE49-F238E27FC236}">
                <a16:creationId xmlns:a16="http://schemas.microsoft.com/office/drawing/2014/main" id="{5753B2A0-CD9A-95B9-2B54-708EB92AA4FB}"/>
              </a:ext>
            </a:extLst>
          </p:cNvPr>
          <p:cNvGrpSpPr/>
          <p:nvPr/>
        </p:nvGrpSpPr>
        <p:grpSpPr>
          <a:xfrm>
            <a:off x="6066692" y="5269220"/>
            <a:ext cx="10111153" cy="7012179"/>
            <a:chOff x="6594231" y="3651288"/>
            <a:chExt cx="9702433" cy="7976854"/>
          </a:xfrm>
        </p:grpSpPr>
        <p:pic>
          <p:nvPicPr>
            <p:cNvPr id="5" name="Picture 4">
              <a:extLst>
                <a:ext uri="{FF2B5EF4-FFF2-40B4-BE49-F238E27FC236}">
                  <a16:creationId xmlns:a16="http://schemas.microsoft.com/office/drawing/2014/main" id="{83B33AD7-9F00-8BF6-DC3A-00D4CF5313C0}"/>
                </a:ext>
              </a:extLst>
            </p:cNvPr>
            <p:cNvPicPr>
              <a:picLocks noChangeAspect="1"/>
            </p:cNvPicPr>
            <p:nvPr/>
          </p:nvPicPr>
          <p:blipFill>
            <a:blip r:embed="rId2"/>
            <a:stretch>
              <a:fillRect/>
            </a:stretch>
          </p:blipFill>
          <p:spPr>
            <a:xfrm>
              <a:off x="6594231" y="5679830"/>
              <a:ext cx="9702433" cy="5948312"/>
            </a:xfrm>
            <a:prstGeom prst="rect">
              <a:avLst/>
            </a:prstGeom>
          </p:spPr>
        </p:pic>
        <p:pic>
          <p:nvPicPr>
            <p:cNvPr id="6" name="Picture 5">
              <a:extLst>
                <a:ext uri="{FF2B5EF4-FFF2-40B4-BE49-F238E27FC236}">
                  <a16:creationId xmlns:a16="http://schemas.microsoft.com/office/drawing/2014/main" id="{BE639663-1629-A371-7819-02EC5C0F6B44}"/>
                </a:ext>
              </a:extLst>
            </p:cNvPr>
            <p:cNvPicPr>
              <a:picLocks noChangeAspect="1"/>
            </p:cNvPicPr>
            <p:nvPr/>
          </p:nvPicPr>
          <p:blipFill>
            <a:blip r:embed="rId3"/>
            <a:stretch>
              <a:fillRect/>
            </a:stretch>
          </p:blipFill>
          <p:spPr>
            <a:xfrm>
              <a:off x="6594231" y="6589136"/>
              <a:ext cx="3270739" cy="3270739"/>
            </a:xfrm>
            <a:prstGeom prst="rect">
              <a:avLst/>
            </a:prstGeom>
          </p:spPr>
        </p:pic>
        <p:pic>
          <p:nvPicPr>
            <p:cNvPr id="7" name="Picture 4" descr="https://upload.wikimedia.org/wikipedia/commons/thumb/1/1a/Seal_of_the_United_States_House_of_Representatives.svg/1000px-Seal_of_the_United_States_House_of_Representatives.svg.png">
              <a:extLst>
                <a:ext uri="{FF2B5EF4-FFF2-40B4-BE49-F238E27FC236}">
                  <a16:creationId xmlns:a16="http://schemas.microsoft.com/office/drawing/2014/main" id="{1DE363E4-2F6F-ACB6-844A-DA50F00DA124}"/>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85430" y="6586323"/>
              <a:ext cx="3273552" cy="32735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D9F2A13-3A6C-9906-7F30-59252D47B38C}"/>
                </a:ext>
              </a:extLst>
            </p:cNvPr>
            <p:cNvPicPr>
              <a:picLocks noChangeAspect="1"/>
            </p:cNvPicPr>
            <p:nvPr/>
          </p:nvPicPr>
          <p:blipFill>
            <a:blip r:embed="rId5"/>
            <a:stretch>
              <a:fillRect/>
            </a:stretch>
          </p:blipFill>
          <p:spPr>
            <a:xfrm>
              <a:off x="9000739" y="3651288"/>
              <a:ext cx="4889416" cy="2731245"/>
            </a:xfrm>
            <a:prstGeom prst="rect">
              <a:avLst/>
            </a:prstGeom>
          </p:spPr>
        </p:pic>
      </p:grpSp>
      <p:sp>
        <p:nvSpPr>
          <p:cNvPr id="10" name="Rectangle 9">
            <a:extLst>
              <a:ext uri="{FF2B5EF4-FFF2-40B4-BE49-F238E27FC236}">
                <a16:creationId xmlns:a16="http://schemas.microsoft.com/office/drawing/2014/main" id="{CA870B6D-B916-B78A-941C-71BECC2D7B2A}"/>
              </a:ext>
            </a:extLst>
          </p:cNvPr>
          <p:cNvSpPr/>
          <p:nvPr/>
        </p:nvSpPr>
        <p:spPr>
          <a:xfrm>
            <a:off x="3837645" y="12451675"/>
            <a:ext cx="14564971" cy="584775"/>
          </a:xfrm>
          <a:prstGeom prst="rect">
            <a:avLst/>
          </a:prstGeom>
        </p:spPr>
        <p:txBody>
          <a:bodyPr wrap="square">
            <a:spAutoFit/>
          </a:bodyPr>
          <a:lstStyle/>
          <a:p>
            <a:pPr algn="ctr"/>
            <a:r>
              <a:rPr lang="en-US" sz="3200" b="1" dirty="0"/>
              <a:t>Will voters re-institute a legislative check and balance? </a:t>
            </a:r>
          </a:p>
        </p:txBody>
      </p:sp>
      <p:sp>
        <p:nvSpPr>
          <p:cNvPr id="11" name="Content Placeholder 2">
            <a:extLst>
              <a:ext uri="{FF2B5EF4-FFF2-40B4-BE49-F238E27FC236}">
                <a16:creationId xmlns:a16="http://schemas.microsoft.com/office/drawing/2014/main" id="{328905E8-B899-DE68-2870-7D5A57E63A28}"/>
              </a:ext>
            </a:extLst>
          </p:cNvPr>
          <p:cNvSpPr txBox="1">
            <a:spLocks/>
          </p:cNvSpPr>
          <p:nvPr/>
        </p:nvSpPr>
        <p:spPr>
          <a:xfrm>
            <a:off x="915988" y="2868894"/>
            <a:ext cx="21794569" cy="8835958"/>
          </a:xfrm>
          <a:prstGeom prst="rect">
            <a:avLst/>
          </a:prstGeom>
        </p:spPr>
        <p:txBody>
          <a:bodyPr lIns="91440">
            <a:normAutofit/>
          </a:bodyPr>
          <a:lstStyle>
            <a:lvl1pPr marL="457200" indent="-457200" algn="l" defTabSz="1828800" rtl="0" eaLnBrk="1" latinLnBrk="0" hangingPunct="1">
              <a:lnSpc>
                <a:spcPct val="90000"/>
              </a:lnSpc>
              <a:spcBef>
                <a:spcPts val="2000"/>
              </a:spcBef>
              <a:buFontTx/>
              <a:buBlip>
                <a:blip r:embed="rId6"/>
              </a:buBlip>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3716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2860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200" dirty="0"/>
              <a:t>A record 42 million Americans voted early</a:t>
            </a:r>
          </a:p>
          <a:p>
            <a:r>
              <a:rPr lang="en-US" sz="3200" dirty="0"/>
              <a:t>41% of registered voters planned to vote early, up from 34% in the 2018 midterms</a:t>
            </a:r>
          </a:p>
          <a:p>
            <a:r>
              <a:rPr lang="en-US" sz="3200" dirty="0"/>
              <a:t>54% of Democrats voted early versus 32% of Republicans</a:t>
            </a:r>
          </a:p>
          <a:p>
            <a:endParaRPr lang="en-US" sz="3200" dirty="0"/>
          </a:p>
          <a:p>
            <a:endParaRPr lang="en-US" sz="3200" dirty="0"/>
          </a:p>
        </p:txBody>
      </p:sp>
    </p:spTree>
    <p:extLst>
      <p:ext uri="{BB962C8B-B14F-4D97-AF65-F5344CB8AC3E}">
        <p14:creationId xmlns:p14="http://schemas.microsoft.com/office/powerpoint/2010/main" val="2035628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0"/>
          </p:nvPr>
        </p:nvSpPr>
        <p:spPr>
          <a:xfrm>
            <a:off x="915989" y="12462141"/>
            <a:ext cx="21717000" cy="852840"/>
          </a:xfrm>
        </p:spPr>
        <p:txBody>
          <a:bodyPr>
            <a:normAutofit/>
          </a:bodyPr>
          <a:lstStyle/>
          <a:p>
            <a:r>
              <a:rPr lang="en-US" sz="1400" dirty="0"/>
              <a:t>Source: Strategas Research Partners as of November 1, 2022.</a:t>
            </a:r>
          </a:p>
        </p:txBody>
      </p:sp>
      <p:sp>
        <p:nvSpPr>
          <p:cNvPr id="4" name="Title 3"/>
          <p:cNvSpPr>
            <a:spLocks noGrp="1"/>
          </p:cNvSpPr>
          <p:nvPr>
            <p:ph type="title"/>
          </p:nvPr>
        </p:nvSpPr>
        <p:spPr/>
        <p:txBody>
          <a:bodyPr>
            <a:normAutofit/>
          </a:bodyPr>
          <a:lstStyle/>
          <a:p>
            <a:r>
              <a:rPr lang="en-US" dirty="0"/>
              <a:t>Odds have increased on a Republican sweep</a:t>
            </a:r>
          </a:p>
        </p:txBody>
      </p:sp>
      <p:pic>
        <p:nvPicPr>
          <p:cNvPr id="8" name="Picture 7" descr="Chart&#10;&#10;Description automatically generated">
            <a:extLst>
              <a:ext uri="{FF2B5EF4-FFF2-40B4-BE49-F238E27FC236}">
                <a16:creationId xmlns:a16="http://schemas.microsoft.com/office/drawing/2014/main" id="{DA7BA630-BB27-84EC-AE35-2FCAF80728D9}"/>
              </a:ext>
            </a:extLst>
          </p:cNvPr>
          <p:cNvPicPr>
            <a:picLocks noChangeAspect="1"/>
          </p:cNvPicPr>
          <p:nvPr/>
        </p:nvPicPr>
        <p:blipFill>
          <a:blip r:embed="rId2"/>
          <a:stretch>
            <a:fillRect/>
          </a:stretch>
        </p:blipFill>
        <p:spPr>
          <a:xfrm>
            <a:off x="1062174" y="3190773"/>
            <a:ext cx="9907423" cy="8316486"/>
          </a:xfrm>
          <a:prstGeom prst="rect">
            <a:avLst/>
          </a:prstGeom>
        </p:spPr>
      </p:pic>
      <p:pic>
        <p:nvPicPr>
          <p:cNvPr id="13" name="Picture 12">
            <a:extLst>
              <a:ext uri="{FF2B5EF4-FFF2-40B4-BE49-F238E27FC236}">
                <a16:creationId xmlns:a16="http://schemas.microsoft.com/office/drawing/2014/main" id="{161D3BFC-C237-A476-25EA-E36132178F40}"/>
              </a:ext>
            </a:extLst>
          </p:cNvPr>
          <p:cNvPicPr>
            <a:picLocks noChangeAspect="1"/>
          </p:cNvPicPr>
          <p:nvPr/>
        </p:nvPicPr>
        <p:blipFill>
          <a:blip r:embed="rId3"/>
          <a:stretch>
            <a:fillRect/>
          </a:stretch>
        </p:blipFill>
        <p:spPr>
          <a:xfrm>
            <a:off x="12193587" y="3190773"/>
            <a:ext cx="9685060" cy="8316486"/>
          </a:xfrm>
          <a:prstGeom prst="rect">
            <a:avLst/>
          </a:prstGeom>
        </p:spPr>
      </p:pic>
    </p:spTree>
    <p:extLst>
      <p:ext uri="{BB962C8B-B14F-4D97-AF65-F5344CB8AC3E}">
        <p14:creationId xmlns:p14="http://schemas.microsoft.com/office/powerpoint/2010/main" val="136954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11BFC-B4D2-47E2-F949-0747812B417C}"/>
              </a:ext>
            </a:extLst>
          </p:cNvPr>
          <p:cNvSpPr>
            <a:spLocks noGrp="1"/>
          </p:cNvSpPr>
          <p:nvPr>
            <p:ph type="title"/>
          </p:nvPr>
        </p:nvSpPr>
        <p:spPr>
          <a:xfrm>
            <a:off x="915988" y="994022"/>
            <a:ext cx="21717000" cy="950976"/>
          </a:xfrm>
        </p:spPr>
        <p:txBody>
          <a:bodyPr/>
          <a:lstStyle/>
          <a:p>
            <a:r>
              <a:rPr lang="en-US" dirty="0"/>
              <a:t>Republicans are favored to win the House</a:t>
            </a:r>
          </a:p>
        </p:txBody>
      </p:sp>
      <p:sp>
        <p:nvSpPr>
          <p:cNvPr id="4" name="Text Placeholder 3">
            <a:extLst>
              <a:ext uri="{FF2B5EF4-FFF2-40B4-BE49-F238E27FC236}">
                <a16:creationId xmlns:a16="http://schemas.microsoft.com/office/drawing/2014/main" id="{60021B51-90DA-24E7-48BD-E9001DFB3524}"/>
              </a:ext>
            </a:extLst>
          </p:cNvPr>
          <p:cNvSpPr>
            <a:spLocks noGrp="1"/>
          </p:cNvSpPr>
          <p:nvPr>
            <p:ph type="body" sz="quarter" idx="20"/>
          </p:nvPr>
        </p:nvSpPr>
        <p:spPr>
          <a:xfrm>
            <a:off x="910479" y="12462141"/>
            <a:ext cx="21717000" cy="852840"/>
          </a:xfrm>
        </p:spPr>
        <p:txBody>
          <a:bodyPr>
            <a:normAutofit/>
          </a:bodyPr>
          <a:lstStyle/>
          <a:p>
            <a:r>
              <a:rPr lang="en-US" sz="1400" dirty="0"/>
              <a:t>Source: fivethirtyeight.com as of November 2, 2022.</a:t>
            </a:r>
          </a:p>
        </p:txBody>
      </p:sp>
      <p:pic>
        <p:nvPicPr>
          <p:cNvPr id="6" name="Picture 5">
            <a:extLst>
              <a:ext uri="{FF2B5EF4-FFF2-40B4-BE49-F238E27FC236}">
                <a16:creationId xmlns:a16="http://schemas.microsoft.com/office/drawing/2014/main" id="{DF057892-7F10-A210-E4E5-2D05C9997E79}"/>
              </a:ext>
            </a:extLst>
          </p:cNvPr>
          <p:cNvPicPr>
            <a:picLocks noChangeAspect="1"/>
          </p:cNvPicPr>
          <p:nvPr/>
        </p:nvPicPr>
        <p:blipFill rotWithShape="1">
          <a:blip r:embed="rId2"/>
          <a:srcRect t="17246"/>
          <a:stretch/>
        </p:blipFill>
        <p:spPr>
          <a:xfrm>
            <a:off x="1527211" y="2978607"/>
            <a:ext cx="11186466" cy="9143038"/>
          </a:xfrm>
          <a:prstGeom prst="rect">
            <a:avLst/>
          </a:prstGeom>
        </p:spPr>
      </p:pic>
      <p:sp>
        <p:nvSpPr>
          <p:cNvPr id="3" name="TextBox 2">
            <a:extLst>
              <a:ext uri="{FF2B5EF4-FFF2-40B4-BE49-F238E27FC236}">
                <a16:creationId xmlns:a16="http://schemas.microsoft.com/office/drawing/2014/main" id="{8318E8A4-5566-F5D0-9EC4-F72E73F5BBA7}"/>
              </a:ext>
            </a:extLst>
          </p:cNvPr>
          <p:cNvSpPr txBox="1"/>
          <p:nvPr/>
        </p:nvSpPr>
        <p:spPr>
          <a:xfrm>
            <a:off x="13170877" y="3868614"/>
            <a:ext cx="8686800" cy="5509200"/>
          </a:xfrm>
          <a:prstGeom prst="rect">
            <a:avLst/>
          </a:prstGeom>
          <a:noFill/>
        </p:spPr>
        <p:txBody>
          <a:bodyPr wrap="square" rtlCol="0">
            <a:spAutoFit/>
          </a:bodyPr>
          <a:lstStyle/>
          <a:p>
            <a:pPr marL="457200" indent="-457200">
              <a:buFont typeface="Arial" panose="020B0604020202020204" pitchFamily="34" charset="0"/>
              <a:buChar char="•"/>
            </a:pPr>
            <a:r>
              <a:rPr lang="en-US" sz="3200" dirty="0"/>
              <a:t>Following the Supreme Court’s decision to overturn Roe v. Wade, there appeared to be a real chance that Democrats could keep control of the House.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However, Republicans have regained much of the advantage that they had earlier this summer and now have a 4-in-5 chance of taking back control of the House.</a:t>
            </a:r>
          </a:p>
        </p:txBody>
      </p:sp>
    </p:spTree>
    <p:extLst>
      <p:ext uri="{BB962C8B-B14F-4D97-AF65-F5344CB8AC3E}">
        <p14:creationId xmlns:p14="http://schemas.microsoft.com/office/powerpoint/2010/main" val="3798632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1492212-D0B9-99A8-7910-56E2422CEA2C}"/>
              </a:ext>
            </a:extLst>
          </p:cNvPr>
          <p:cNvPicPr>
            <a:picLocks noChangeAspect="1"/>
          </p:cNvPicPr>
          <p:nvPr/>
        </p:nvPicPr>
        <p:blipFill>
          <a:blip r:embed="rId3"/>
          <a:stretch>
            <a:fillRect/>
          </a:stretch>
        </p:blipFill>
        <p:spPr>
          <a:xfrm>
            <a:off x="1383611" y="3682085"/>
            <a:ext cx="20063065" cy="8487237"/>
          </a:xfrm>
          <a:prstGeom prst="rect">
            <a:avLst/>
          </a:prstGeom>
        </p:spPr>
      </p:pic>
      <p:sp>
        <p:nvSpPr>
          <p:cNvPr id="2" name="Title 1">
            <a:extLst>
              <a:ext uri="{FF2B5EF4-FFF2-40B4-BE49-F238E27FC236}">
                <a16:creationId xmlns:a16="http://schemas.microsoft.com/office/drawing/2014/main" id="{7DE66846-AA27-4A0F-AB15-F5B3525C4ADA}"/>
              </a:ext>
            </a:extLst>
          </p:cNvPr>
          <p:cNvSpPr>
            <a:spLocks noGrp="1"/>
          </p:cNvSpPr>
          <p:nvPr>
            <p:ph type="title"/>
          </p:nvPr>
        </p:nvSpPr>
        <p:spPr>
          <a:xfrm>
            <a:off x="915988" y="940011"/>
            <a:ext cx="21717000" cy="950976"/>
          </a:xfrm>
        </p:spPr>
        <p:txBody>
          <a:bodyPr>
            <a:normAutofit/>
          </a:bodyPr>
          <a:lstStyle/>
          <a:p>
            <a:r>
              <a:rPr lang="en-US" sz="5000" dirty="0"/>
              <a:t>Congress could potentially flip in 2022</a:t>
            </a:r>
          </a:p>
        </p:txBody>
      </p:sp>
      <p:sp>
        <p:nvSpPr>
          <p:cNvPr id="5" name="Text Placeholder 4">
            <a:extLst>
              <a:ext uri="{FF2B5EF4-FFF2-40B4-BE49-F238E27FC236}">
                <a16:creationId xmlns:a16="http://schemas.microsoft.com/office/drawing/2014/main" id="{FEE7614D-EEAE-498C-8B38-516378C6CD97}"/>
              </a:ext>
            </a:extLst>
          </p:cNvPr>
          <p:cNvSpPr>
            <a:spLocks noGrp="1"/>
          </p:cNvSpPr>
          <p:nvPr>
            <p:ph type="body" sz="quarter" idx="20"/>
          </p:nvPr>
        </p:nvSpPr>
        <p:spPr>
          <a:xfrm>
            <a:off x="915988" y="12682684"/>
            <a:ext cx="21717000" cy="852840"/>
          </a:xfrm>
        </p:spPr>
        <p:txBody>
          <a:bodyPr>
            <a:normAutofit/>
          </a:bodyPr>
          <a:lstStyle/>
          <a:p>
            <a:r>
              <a:rPr lang="en-US" sz="1400" dirty="0"/>
              <a:t>Source: United States Historical Midterm Results from The American Presidency Project. As of July 12, 2022.</a:t>
            </a:r>
          </a:p>
        </p:txBody>
      </p:sp>
      <p:sp>
        <p:nvSpPr>
          <p:cNvPr id="8" name="TextBox 7">
            <a:extLst>
              <a:ext uri="{FF2B5EF4-FFF2-40B4-BE49-F238E27FC236}">
                <a16:creationId xmlns:a16="http://schemas.microsoft.com/office/drawing/2014/main" id="{E58EEB9A-01CC-4A7D-B58E-E738A987612A}"/>
              </a:ext>
            </a:extLst>
          </p:cNvPr>
          <p:cNvSpPr txBox="1"/>
          <p:nvPr/>
        </p:nvSpPr>
        <p:spPr>
          <a:xfrm>
            <a:off x="2110490" y="2611720"/>
            <a:ext cx="18609305" cy="830997"/>
          </a:xfrm>
          <a:prstGeom prst="rect">
            <a:avLst/>
          </a:prstGeom>
          <a:noFill/>
        </p:spPr>
        <p:txBody>
          <a:bodyPr wrap="square" rtlCol="0">
            <a:spAutoFit/>
          </a:bodyPr>
          <a:lstStyle/>
          <a:p>
            <a:r>
              <a:rPr lang="en-US" sz="2400" b="1" dirty="0"/>
              <a:t>In the post-war era, the White House historically loses an average of 27 House seats and 2 Senate seats in the first midterm election. Democratic presidents lose an average of 38 House seats and 5 Senate seats. </a:t>
            </a:r>
          </a:p>
        </p:txBody>
      </p:sp>
      <p:sp>
        <p:nvSpPr>
          <p:cNvPr id="3" name="TextBox 2">
            <a:extLst>
              <a:ext uri="{FF2B5EF4-FFF2-40B4-BE49-F238E27FC236}">
                <a16:creationId xmlns:a16="http://schemas.microsoft.com/office/drawing/2014/main" id="{741C12B4-9410-40F1-BE4F-CB05A12FED52}"/>
              </a:ext>
            </a:extLst>
          </p:cNvPr>
          <p:cNvSpPr txBox="1"/>
          <p:nvPr/>
        </p:nvSpPr>
        <p:spPr>
          <a:xfrm>
            <a:off x="1239688" y="12052947"/>
            <a:ext cx="9560314" cy="1015663"/>
          </a:xfrm>
          <a:prstGeom prst="rect">
            <a:avLst/>
          </a:prstGeom>
          <a:noFill/>
        </p:spPr>
        <p:txBody>
          <a:bodyPr wrap="square" rtlCol="0">
            <a:spAutoFit/>
          </a:bodyPr>
          <a:lstStyle/>
          <a:p>
            <a:r>
              <a:rPr lang="en-US" sz="2000" b="1" dirty="0"/>
              <a:t>NOTE: 33 Democratic members of Congress have already announced they are not seeking re-election, leaving those seats open for 2022.</a:t>
            </a:r>
          </a:p>
        </p:txBody>
      </p:sp>
      <p:sp>
        <p:nvSpPr>
          <p:cNvPr id="7" name="Oval 6">
            <a:extLst>
              <a:ext uri="{FF2B5EF4-FFF2-40B4-BE49-F238E27FC236}">
                <a16:creationId xmlns:a16="http://schemas.microsoft.com/office/drawing/2014/main" id="{F4FC2409-8CA0-4811-B5CB-F2FE86DB17A1}"/>
              </a:ext>
            </a:extLst>
          </p:cNvPr>
          <p:cNvSpPr/>
          <p:nvPr/>
        </p:nvSpPr>
        <p:spPr>
          <a:xfrm>
            <a:off x="4274748" y="5382520"/>
            <a:ext cx="914400" cy="914400"/>
          </a:xfrm>
          <a:prstGeom prst="ellipse">
            <a:avLst/>
          </a:prstGeom>
          <a:noFill/>
          <a:ln w="349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6601B28-5247-4D47-AB30-F01B4EBDB3D0}"/>
              </a:ext>
            </a:extLst>
          </p:cNvPr>
          <p:cNvSpPr/>
          <p:nvPr/>
        </p:nvSpPr>
        <p:spPr>
          <a:xfrm>
            <a:off x="4879848" y="6334350"/>
            <a:ext cx="914400" cy="914400"/>
          </a:xfrm>
          <a:prstGeom prst="ellipse">
            <a:avLst/>
          </a:prstGeom>
          <a:noFill/>
          <a:ln w="349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5517F3D-025C-4B47-AF06-2F8E042059B7}"/>
              </a:ext>
            </a:extLst>
          </p:cNvPr>
          <p:cNvSpPr/>
          <p:nvPr/>
        </p:nvSpPr>
        <p:spPr>
          <a:xfrm>
            <a:off x="16177198" y="5406070"/>
            <a:ext cx="914400" cy="914400"/>
          </a:xfrm>
          <a:prstGeom prst="ellipse">
            <a:avLst/>
          </a:prstGeom>
          <a:noFill/>
          <a:ln w="349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ABD0300-4085-46F8-9037-97EB07BA13BE}"/>
              </a:ext>
            </a:extLst>
          </p:cNvPr>
          <p:cNvSpPr/>
          <p:nvPr/>
        </p:nvSpPr>
        <p:spPr>
          <a:xfrm>
            <a:off x="15762248" y="6418880"/>
            <a:ext cx="914400" cy="914400"/>
          </a:xfrm>
          <a:prstGeom prst="ellipse">
            <a:avLst/>
          </a:prstGeom>
          <a:noFill/>
          <a:ln w="349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E0E9C8A-EC9C-4E5E-BBC3-F8CABF6C3240}"/>
              </a:ext>
            </a:extLst>
          </p:cNvPr>
          <p:cNvSpPr/>
          <p:nvPr/>
        </p:nvSpPr>
        <p:spPr>
          <a:xfrm>
            <a:off x="9211882" y="5875745"/>
            <a:ext cx="914400" cy="914400"/>
          </a:xfrm>
          <a:prstGeom prst="ellipse">
            <a:avLst/>
          </a:prstGeom>
          <a:noFill/>
          <a:ln w="3492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5B485382-4099-4DC8-87D7-CABA293CC554}"/>
              </a:ext>
            </a:extLst>
          </p:cNvPr>
          <p:cNvSpPr/>
          <p:nvPr/>
        </p:nvSpPr>
        <p:spPr>
          <a:xfrm>
            <a:off x="8285015" y="9253488"/>
            <a:ext cx="914400" cy="914400"/>
          </a:xfrm>
          <a:prstGeom prst="ellipse">
            <a:avLst/>
          </a:prstGeom>
          <a:noFill/>
          <a:ln w="3492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7C5228C-EF1B-424C-A257-972C2AB8236C}"/>
              </a:ext>
            </a:extLst>
          </p:cNvPr>
          <p:cNvSpPr/>
          <p:nvPr/>
        </p:nvSpPr>
        <p:spPr>
          <a:xfrm>
            <a:off x="18085853" y="5970645"/>
            <a:ext cx="914400" cy="914400"/>
          </a:xfrm>
          <a:prstGeom prst="ellipse">
            <a:avLst/>
          </a:prstGeom>
          <a:noFill/>
          <a:ln w="3492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22BFEF4-B479-4CBB-9BA7-CA4011584577}"/>
              </a:ext>
            </a:extLst>
          </p:cNvPr>
          <p:cNvSpPr/>
          <p:nvPr/>
        </p:nvSpPr>
        <p:spPr>
          <a:xfrm>
            <a:off x="18347423" y="9286733"/>
            <a:ext cx="914400" cy="914400"/>
          </a:xfrm>
          <a:prstGeom prst="ellipse">
            <a:avLst/>
          </a:prstGeom>
          <a:noFill/>
          <a:ln w="3492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493E46F-B51F-F010-5A55-A3B7BA3236D0}"/>
              </a:ext>
            </a:extLst>
          </p:cNvPr>
          <p:cNvSpPr/>
          <p:nvPr/>
        </p:nvSpPr>
        <p:spPr>
          <a:xfrm>
            <a:off x="5190560" y="8676609"/>
            <a:ext cx="914400" cy="914400"/>
          </a:xfrm>
          <a:prstGeom prst="ellipse">
            <a:avLst/>
          </a:prstGeom>
          <a:noFill/>
          <a:ln w="349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195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4CEA8FD1-754A-B73D-77AB-03CDE865E5D0}"/>
              </a:ext>
            </a:extLst>
          </p:cNvPr>
          <p:cNvPicPr>
            <a:picLocks noChangeAspect="1"/>
          </p:cNvPicPr>
          <p:nvPr/>
        </p:nvPicPr>
        <p:blipFill>
          <a:blip r:embed="rId3"/>
          <a:stretch>
            <a:fillRect/>
          </a:stretch>
        </p:blipFill>
        <p:spPr>
          <a:xfrm>
            <a:off x="11419121" y="3701361"/>
            <a:ext cx="4198655" cy="3842585"/>
          </a:xfrm>
          <a:prstGeom prst="rect">
            <a:avLst/>
          </a:prstGeom>
        </p:spPr>
      </p:pic>
      <p:pic>
        <p:nvPicPr>
          <p:cNvPr id="29" name="Picture 28">
            <a:extLst>
              <a:ext uri="{FF2B5EF4-FFF2-40B4-BE49-F238E27FC236}">
                <a16:creationId xmlns:a16="http://schemas.microsoft.com/office/drawing/2014/main" id="{3A2FF1E4-BA9C-4DE3-F146-C4A36EDC718B}"/>
              </a:ext>
            </a:extLst>
          </p:cNvPr>
          <p:cNvPicPr>
            <a:picLocks noChangeAspect="1"/>
          </p:cNvPicPr>
          <p:nvPr/>
        </p:nvPicPr>
        <p:blipFill>
          <a:blip r:embed="rId4"/>
          <a:stretch>
            <a:fillRect/>
          </a:stretch>
        </p:blipFill>
        <p:spPr>
          <a:xfrm>
            <a:off x="915988" y="8824752"/>
            <a:ext cx="8641741" cy="4205565"/>
          </a:xfrm>
          <a:prstGeom prst="rect">
            <a:avLst/>
          </a:prstGeom>
        </p:spPr>
      </p:pic>
      <p:pic>
        <p:nvPicPr>
          <p:cNvPr id="18" name="Picture 17">
            <a:extLst>
              <a:ext uri="{FF2B5EF4-FFF2-40B4-BE49-F238E27FC236}">
                <a16:creationId xmlns:a16="http://schemas.microsoft.com/office/drawing/2014/main" id="{39FFF599-572C-AF27-F067-ED302C18830D}"/>
              </a:ext>
            </a:extLst>
          </p:cNvPr>
          <p:cNvPicPr>
            <a:picLocks noChangeAspect="1"/>
          </p:cNvPicPr>
          <p:nvPr/>
        </p:nvPicPr>
        <p:blipFill>
          <a:blip r:embed="rId5"/>
          <a:stretch>
            <a:fillRect/>
          </a:stretch>
        </p:blipFill>
        <p:spPr>
          <a:xfrm>
            <a:off x="834477" y="3561551"/>
            <a:ext cx="4020386" cy="3981794"/>
          </a:xfrm>
          <a:prstGeom prst="rect">
            <a:avLst/>
          </a:prstGeom>
        </p:spPr>
      </p:pic>
      <p:pic>
        <p:nvPicPr>
          <p:cNvPr id="12" name="Picture 11">
            <a:extLst>
              <a:ext uri="{FF2B5EF4-FFF2-40B4-BE49-F238E27FC236}">
                <a16:creationId xmlns:a16="http://schemas.microsoft.com/office/drawing/2014/main" id="{0AFC4EE4-F332-4A21-86BD-2E1B1E4E8902}"/>
              </a:ext>
            </a:extLst>
          </p:cNvPr>
          <p:cNvPicPr>
            <a:picLocks noChangeAspect="1"/>
          </p:cNvPicPr>
          <p:nvPr/>
        </p:nvPicPr>
        <p:blipFill>
          <a:blip r:embed="rId6"/>
          <a:stretch>
            <a:fillRect/>
          </a:stretch>
        </p:blipFill>
        <p:spPr>
          <a:xfrm>
            <a:off x="6629477" y="3552630"/>
            <a:ext cx="3945875" cy="3990714"/>
          </a:xfrm>
          <a:prstGeom prst="rect">
            <a:avLst/>
          </a:prstGeom>
        </p:spPr>
      </p:pic>
      <p:pic>
        <p:nvPicPr>
          <p:cNvPr id="6" name="Picture 5">
            <a:extLst>
              <a:ext uri="{FF2B5EF4-FFF2-40B4-BE49-F238E27FC236}">
                <a16:creationId xmlns:a16="http://schemas.microsoft.com/office/drawing/2014/main" id="{9ACAC748-489C-350C-A116-6D8FEC307542}"/>
              </a:ext>
            </a:extLst>
          </p:cNvPr>
          <p:cNvPicPr>
            <a:picLocks noChangeAspect="1"/>
          </p:cNvPicPr>
          <p:nvPr/>
        </p:nvPicPr>
        <p:blipFill>
          <a:blip r:embed="rId7"/>
          <a:stretch>
            <a:fillRect/>
          </a:stretch>
        </p:blipFill>
        <p:spPr>
          <a:xfrm>
            <a:off x="16589324" y="3452808"/>
            <a:ext cx="5146616" cy="4208201"/>
          </a:xfrm>
          <a:prstGeom prst="rect">
            <a:avLst/>
          </a:prstGeom>
        </p:spPr>
      </p:pic>
      <p:sp>
        <p:nvSpPr>
          <p:cNvPr id="2" name="Title 1">
            <a:extLst>
              <a:ext uri="{FF2B5EF4-FFF2-40B4-BE49-F238E27FC236}">
                <a16:creationId xmlns:a16="http://schemas.microsoft.com/office/drawing/2014/main" id="{7DE66846-AA27-4A0F-AB15-F5B3525C4ADA}"/>
              </a:ext>
            </a:extLst>
          </p:cNvPr>
          <p:cNvSpPr>
            <a:spLocks noGrp="1"/>
          </p:cNvSpPr>
          <p:nvPr>
            <p:ph type="title"/>
          </p:nvPr>
        </p:nvSpPr>
        <p:spPr>
          <a:xfrm>
            <a:off x="915988" y="940011"/>
            <a:ext cx="21717000" cy="950976"/>
          </a:xfrm>
        </p:spPr>
        <p:txBody>
          <a:bodyPr>
            <a:normAutofit/>
          </a:bodyPr>
          <a:lstStyle/>
          <a:p>
            <a:r>
              <a:rPr lang="en-US" sz="5000" dirty="0"/>
              <a:t>President Biden’s current approval ratings</a:t>
            </a:r>
          </a:p>
        </p:txBody>
      </p:sp>
      <p:sp>
        <p:nvSpPr>
          <p:cNvPr id="5" name="Text Placeholder 4">
            <a:extLst>
              <a:ext uri="{FF2B5EF4-FFF2-40B4-BE49-F238E27FC236}">
                <a16:creationId xmlns:a16="http://schemas.microsoft.com/office/drawing/2014/main" id="{FEE7614D-EEAE-498C-8B38-516378C6CD97}"/>
              </a:ext>
            </a:extLst>
          </p:cNvPr>
          <p:cNvSpPr>
            <a:spLocks noGrp="1"/>
          </p:cNvSpPr>
          <p:nvPr>
            <p:ph type="body" sz="quarter" idx="20"/>
          </p:nvPr>
        </p:nvSpPr>
        <p:spPr>
          <a:xfrm>
            <a:off x="915988" y="12682684"/>
            <a:ext cx="21717000" cy="852840"/>
          </a:xfrm>
        </p:spPr>
        <p:txBody>
          <a:bodyPr>
            <a:normAutofit/>
          </a:bodyPr>
          <a:lstStyle/>
          <a:p>
            <a:r>
              <a:rPr lang="en-US" sz="1400" dirty="0"/>
              <a:t>Sources: Gallup as of October 25, 2022. RealClearPolitics as of November 2, 2022.</a:t>
            </a:r>
          </a:p>
        </p:txBody>
      </p:sp>
      <p:pic>
        <p:nvPicPr>
          <p:cNvPr id="13" name="Graphic 12" descr="Arrow Clockwise curve">
            <a:extLst>
              <a:ext uri="{FF2B5EF4-FFF2-40B4-BE49-F238E27FC236}">
                <a16:creationId xmlns:a16="http://schemas.microsoft.com/office/drawing/2014/main" id="{52D1B22D-7E11-45FE-9ACA-3F2AC49905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3584886" y="3626718"/>
            <a:ext cx="2328008" cy="1754342"/>
          </a:xfrm>
          <a:prstGeom prst="rect">
            <a:avLst/>
          </a:prstGeom>
        </p:spPr>
      </p:pic>
      <p:pic>
        <p:nvPicPr>
          <p:cNvPr id="14" name="Graphic 13" descr="Arrow Clockwise curve">
            <a:extLst>
              <a:ext uri="{FF2B5EF4-FFF2-40B4-BE49-F238E27FC236}">
                <a16:creationId xmlns:a16="http://schemas.microsoft.com/office/drawing/2014/main" id="{5F086227-B559-46B8-AAA3-429BF16E35E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9245991" y="3615992"/>
            <a:ext cx="2328008" cy="1754342"/>
          </a:xfrm>
          <a:prstGeom prst="rect">
            <a:avLst/>
          </a:prstGeom>
        </p:spPr>
      </p:pic>
      <p:pic>
        <p:nvPicPr>
          <p:cNvPr id="16" name="Graphic 15" descr="Arrow Clockwise curve">
            <a:extLst>
              <a:ext uri="{FF2B5EF4-FFF2-40B4-BE49-F238E27FC236}">
                <a16:creationId xmlns:a16="http://schemas.microsoft.com/office/drawing/2014/main" id="{15678DEA-72BE-4541-A9B8-530D45AA2C6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14277461" y="3682701"/>
            <a:ext cx="2328008" cy="1754342"/>
          </a:xfrm>
          <a:prstGeom prst="rect">
            <a:avLst/>
          </a:prstGeom>
        </p:spPr>
      </p:pic>
      <p:pic>
        <p:nvPicPr>
          <p:cNvPr id="19" name="Graphic 18" descr="Arrow Clockwise curve">
            <a:extLst>
              <a:ext uri="{FF2B5EF4-FFF2-40B4-BE49-F238E27FC236}">
                <a16:creationId xmlns:a16="http://schemas.microsoft.com/office/drawing/2014/main" id="{FFBDD7A1-AE4C-44F9-A6AF-BF5F9E5631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19839078" y="3701362"/>
            <a:ext cx="2328008" cy="1754342"/>
          </a:xfrm>
          <a:prstGeom prst="rect">
            <a:avLst/>
          </a:prstGeom>
        </p:spPr>
      </p:pic>
      <p:sp>
        <p:nvSpPr>
          <p:cNvPr id="8" name="TextBox 7">
            <a:extLst>
              <a:ext uri="{FF2B5EF4-FFF2-40B4-BE49-F238E27FC236}">
                <a16:creationId xmlns:a16="http://schemas.microsoft.com/office/drawing/2014/main" id="{F028A077-CB6F-4255-BA45-0F52C191801D}"/>
              </a:ext>
            </a:extLst>
          </p:cNvPr>
          <p:cNvSpPr txBox="1"/>
          <p:nvPr/>
        </p:nvSpPr>
        <p:spPr>
          <a:xfrm>
            <a:off x="4528446" y="5232357"/>
            <a:ext cx="2286203" cy="1569660"/>
          </a:xfrm>
          <a:prstGeom prst="rect">
            <a:avLst/>
          </a:prstGeom>
          <a:noFill/>
        </p:spPr>
        <p:txBody>
          <a:bodyPr wrap="none" rtlCol="0">
            <a:spAutoFit/>
          </a:bodyPr>
          <a:lstStyle/>
          <a:p>
            <a:r>
              <a:rPr lang="en-US" sz="3200" b="1" dirty="0">
                <a:solidFill>
                  <a:srgbClr val="FF0000"/>
                </a:solidFill>
              </a:rPr>
              <a:t>15 %</a:t>
            </a:r>
          </a:p>
          <a:p>
            <a:r>
              <a:rPr lang="en-US" sz="3200" b="1" dirty="0">
                <a:solidFill>
                  <a:srgbClr val="FF0000"/>
                </a:solidFill>
              </a:rPr>
              <a:t>Since </a:t>
            </a:r>
          </a:p>
          <a:p>
            <a:r>
              <a:rPr lang="en-US" sz="3200" b="1" dirty="0">
                <a:solidFill>
                  <a:srgbClr val="FF0000"/>
                </a:solidFill>
              </a:rPr>
              <a:t>Jan 2021</a:t>
            </a:r>
          </a:p>
        </p:txBody>
      </p:sp>
      <p:pic>
        <p:nvPicPr>
          <p:cNvPr id="20" name="Graphic 19" descr="Arrow Clockwise curve">
            <a:extLst>
              <a:ext uri="{FF2B5EF4-FFF2-40B4-BE49-F238E27FC236}">
                <a16:creationId xmlns:a16="http://schemas.microsoft.com/office/drawing/2014/main" id="{D1F12764-8931-47B0-94AE-A4D2FD7DBF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3081410" y="8771212"/>
            <a:ext cx="1495831" cy="962534"/>
          </a:xfrm>
          <a:prstGeom prst="rect">
            <a:avLst/>
          </a:prstGeom>
        </p:spPr>
      </p:pic>
      <p:pic>
        <p:nvPicPr>
          <p:cNvPr id="21" name="Graphic 20" descr="Arrow Clockwise curve">
            <a:extLst>
              <a:ext uri="{FF2B5EF4-FFF2-40B4-BE49-F238E27FC236}">
                <a16:creationId xmlns:a16="http://schemas.microsoft.com/office/drawing/2014/main" id="{01D2CDC0-9CAF-44B3-AAAD-FF94C7858CD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5503667" y="10010387"/>
            <a:ext cx="1495831" cy="962534"/>
          </a:xfrm>
          <a:prstGeom prst="rect">
            <a:avLst/>
          </a:prstGeom>
        </p:spPr>
      </p:pic>
      <p:pic>
        <p:nvPicPr>
          <p:cNvPr id="22" name="Graphic 21" descr="Arrow Clockwise curve">
            <a:extLst>
              <a:ext uri="{FF2B5EF4-FFF2-40B4-BE49-F238E27FC236}">
                <a16:creationId xmlns:a16="http://schemas.microsoft.com/office/drawing/2014/main" id="{A1942EB6-616A-4575-AC7A-2DB3C0CB9D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7808353" y="11040106"/>
            <a:ext cx="1495831" cy="962534"/>
          </a:xfrm>
          <a:prstGeom prst="rect">
            <a:avLst/>
          </a:prstGeom>
        </p:spPr>
      </p:pic>
      <p:sp>
        <p:nvSpPr>
          <p:cNvPr id="23" name="TextBox 22">
            <a:extLst>
              <a:ext uri="{FF2B5EF4-FFF2-40B4-BE49-F238E27FC236}">
                <a16:creationId xmlns:a16="http://schemas.microsoft.com/office/drawing/2014/main" id="{63B05BA9-B7BC-46C5-B08C-127DF14F340F}"/>
              </a:ext>
            </a:extLst>
          </p:cNvPr>
          <p:cNvSpPr txBox="1"/>
          <p:nvPr/>
        </p:nvSpPr>
        <p:spPr>
          <a:xfrm>
            <a:off x="915988" y="8083425"/>
            <a:ext cx="9368270" cy="523220"/>
          </a:xfrm>
          <a:prstGeom prst="rect">
            <a:avLst/>
          </a:prstGeom>
          <a:noFill/>
        </p:spPr>
        <p:txBody>
          <a:bodyPr wrap="none" rtlCol="0">
            <a:spAutoFit/>
          </a:bodyPr>
          <a:lstStyle/>
          <a:p>
            <a:r>
              <a:rPr lang="en-US" sz="2800" b="1" dirty="0">
                <a:solidFill>
                  <a:schemeClr val="tx2"/>
                </a:solidFill>
              </a:rPr>
              <a:t>Party Breakdown of Biden’s Approval Ratings</a:t>
            </a:r>
          </a:p>
        </p:txBody>
      </p:sp>
      <p:sp>
        <p:nvSpPr>
          <p:cNvPr id="24" name="TextBox 23">
            <a:extLst>
              <a:ext uri="{FF2B5EF4-FFF2-40B4-BE49-F238E27FC236}">
                <a16:creationId xmlns:a16="http://schemas.microsoft.com/office/drawing/2014/main" id="{52E50885-D860-4966-A776-1C4315238DFE}"/>
              </a:ext>
            </a:extLst>
          </p:cNvPr>
          <p:cNvSpPr txBox="1"/>
          <p:nvPr/>
        </p:nvSpPr>
        <p:spPr>
          <a:xfrm>
            <a:off x="1441967" y="2908081"/>
            <a:ext cx="2810385" cy="523220"/>
          </a:xfrm>
          <a:prstGeom prst="rect">
            <a:avLst/>
          </a:prstGeom>
          <a:noFill/>
        </p:spPr>
        <p:txBody>
          <a:bodyPr wrap="none" rtlCol="0">
            <a:spAutoFit/>
          </a:bodyPr>
          <a:lstStyle/>
          <a:p>
            <a:r>
              <a:rPr lang="en-US" sz="2800" b="1" dirty="0">
                <a:solidFill>
                  <a:schemeClr val="tx2"/>
                </a:solidFill>
              </a:rPr>
              <a:t>Job Approval</a:t>
            </a:r>
          </a:p>
        </p:txBody>
      </p:sp>
      <p:sp>
        <p:nvSpPr>
          <p:cNvPr id="25" name="TextBox 24">
            <a:extLst>
              <a:ext uri="{FF2B5EF4-FFF2-40B4-BE49-F238E27FC236}">
                <a16:creationId xmlns:a16="http://schemas.microsoft.com/office/drawing/2014/main" id="{E49CDF1D-CD6A-462B-A62C-EF610666EE17}"/>
              </a:ext>
            </a:extLst>
          </p:cNvPr>
          <p:cNvSpPr txBox="1"/>
          <p:nvPr/>
        </p:nvSpPr>
        <p:spPr>
          <a:xfrm>
            <a:off x="6945486" y="2908081"/>
            <a:ext cx="2869696" cy="523220"/>
          </a:xfrm>
          <a:prstGeom prst="rect">
            <a:avLst/>
          </a:prstGeom>
          <a:noFill/>
        </p:spPr>
        <p:txBody>
          <a:bodyPr wrap="none" rtlCol="0">
            <a:spAutoFit/>
          </a:bodyPr>
          <a:lstStyle/>
          <a:p>
            <a:r>
              <a:rPr lang="en-US" sz="2800" b="1" dirty="0">
                <a:solidFill>
                  <a:schemeClr val="tx2"/>
                </a:solidFill>
              </a:rPr>
              <a:t>The Economy</a:t>
            </a:r>
          </a:p>
        </p:txBody>
      </p:sp>
      <p:sp>
        <p:nvSpPr>
          <p:cNvPr id="26" name="TextBox 25">
            <a:extLst>
              <a:ext uri="{FF2B5EF4-FFF2-40B4-BE49-F238E27FC236}">
                <a16:creationId xmlns:a16="http://schemas.microsoft.com/office/drawing/2014/main" id="{2BA9DC87-7FBF-44AF-820F-302B5204ED35}"/>
              </a:ext>
            </a:extLst>
          </p:cNvPr>
          <p:cNvSpPr txBox="1"/>
          <p:nvPr/>
        </p:nvSpPr>
        <p:spPr>
          <a:xfrm>
            <a:off x="16997507" y="2933896"/>
            <a:ext cx="5048177" cy="523220"/>
          </a:xfrm>
          <a:prstGeom prst="rect">
            <a:avLst/>
          </a:prstGeom>
          <a:noFill/>
        </p:spPr>
        <p:txBody>
          <a:bodyPr wrap="none" rtlCol="0">
            <a:spAutoFit/>
          </a:bodyPr>
          <a:lstStyle/>
          <a:p>
            <a:r>
              <a:rPr lang="en-US" sz="2800" b="1" dirty="0">
                <a:solidFill>
                  <a:schemeClr val="tx2"/>
                </a:solidFill>
              </a:rPr>
              <a:t>Direction of the Country</a:t>
            </a:r>
          </a:p>
        </p:txBody>
      </p:sp>
      <p:sp>
        <p:nvSpPr>
          <p:cNvPr id="27" name="TextBox 26">
            <a:extLst>
              <a:ext uri="{FF2B5EF4-FFF2-40B4-BE49-F238E27FC236}">
                <a16:creationId xmlns:a16="http://schemas.microsoft.com/office/drawing/2014/main" id="{DAA7813F-C3AD-402C-802E-1B769C13E1C2}"/>
              </a:ext>
            </a:extLst>
          </p:cNvPr>
          <p:cNvSpPr txBox="1"/>
          <p:nvPr/>
        </p:nvSpPr>
        <p:spPr>
          <a:xfrm>
            <a:off x="12224813" y="2929609"/>
            <a:ext cx="1943161" cy="523220"/>
          </a:xfrm>
          <a:prstGeom prst="rect">
            <a:avLst/>
          </a:prstGeom>
          <a:noFill/>
        </p:spPr>
        <p:txBody>
          <a:bodyPr wrap="none" rtlCol="0">
            <a:spAutoFit/>
          </a:bodyPr>
          <a:lstStyle/>
          <a:p>
            <a:r>
              <a:rPr lang="en-US" sz="2800" b="1" dirty="0">
                <a:solidFill>
                  <a:schemeClr val="tx2"/>
                </a:solidFill>
              </a:rPr>
              <a:t>Inflation</a:t>
            </a:r>
          </a:p>
        </p:txBody>
      </p:sp>
      <p:sp>
        <p:nvSpPr>
          <p:cNvPr id="28" name="TextBox 27">
            <a:extLst>
              <a:ext uri="{FF2B5EF4-FFF2-40B4-BE49-F238E27FC236}">
                <a16:creationId xmlns:a16="http://schemas.microsoft.com/office/drawing/2014/main" id="{EAACA2C4-BF82-4CB7-9F27-75297A9B6A23}"/>
              </a:ext>
            </a:extLst>
          </p:cNvPr>
          <p:cNvSpPr txBox="1"/>
          <p:nvPr/>
        </p:nvSpPr>
        <p:spPr>
          <a:xfrm>
            <a:off x="11442661" y="8916390"/>
            <a:ext cx="7792990" cy="2308324"/>
          </a:xfrm>
          <a:prstGeom prst="rect">
            <a:avLst/>
          </a:prstGeom>
          <a:noFill/>
        </p:spPr>
        <p:txBody>
          <a:bodyPr wrap="square" rtlCol="0">
            <a:spAutoFit/>
          </a:bodyPr>
          <a:lstStyle/>
          <a:p>
            <a:r>
              <a:rPr lang="en-US" sz="3600" dirty="0"/>
              <a:t>Recent Gallup polling has found that Independent party approval of President Biden has plunged </a:t>
            </a:r>
            <a:r>
              <a:rPr lang="en-US" sz="3600" b="1" dirty="0">
                <a:solidFill>
                  <a:schemeClr val="tx2"/>
                </a:solidFill>
              </a:rPr>
              <a:t>22 points </a:t>
            </a:r>
            <a:r>
              <a:rPr lang="en-US" sz="3600" dirty="0"/>
              <a:t>since he took office. </a:t>
            </a:r>
          </a:p>
        </p:txBody>
      </p:sp>
    </p:spTree>
    <p:extLst>
      <p:ext uri="{BB962C8B-B14F-4D97-AF65-F5344CB8AC3E}">
        <p14:creationId xmlns:p14="http://schemas.microsoft.com/office/powerpoint/2010/main" val="3963562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5987" y="2437370"/>
            <a:ext cx="9845797" cy="10170799"/>
          </a:xfrm>
        </p:spPr>
        <p:txBody>
          <a:bodyPr lIns="91440">
            <a:noAutofit/>
          </a:bodyPr>
          <a:lstStyle/>
          <a:p>
            <a:pPr>
              <a:lnSpc>
                <a:spcPct val="120000"/>
              </a:lnSpc>
              <a:spcBef>
                <a:spcPts val="0"/>
              </a:spcBef>
            </a:pPr>
            <a:endParaRPr lang="en-US" sz="2000" dirty="0"/>
          </a:p>
          <a:p>
            <a:pPr>
              <a:lnSpc>
                <a:spcPct val="120000"/>
              </a:lnSpc>
              <a:spcBef>
                <a:spcPts val="0"/>
              </a:spcBef>
            </a:pPr>
            <a:r>
              <a:rPr lang="en-US" sz="2400" dirty="0"/>
              <a:t>Inflation soared from 1.4% in January 2021 to a 41-year high of 9.1% in June 2022:</a:t>
            </a:r>
          </a:p>
          <a:p>
            <a:pPr lvl="1">
              <a:lnSpc>
                <a:spcPct val="120000"/>
              </a:lnSpc>
              <a:spcBef>
                <a:spcPts val="0"/>
              </a:spcBef>
            </a:pPr>
            <a:r>
              <a:rPr lang="en-US" sz="2000" dirty="0"/>
              <a:t>Gas prices more than doubled from $2.11 to $5.02 per gallon</a:t>
            </a:r>
          </a:p>
          <a:p>
            <a:pPr lvl="1">
              <a:lnSpc>
                <a:spcPct val="120000"/>
              </a:lnSpc>
              <a:spcBef>
                <a:spcPts val="0"/>
              </a:spcBef>
            </a:pPr>
            <a:r>
              <a:rPr lang="en-US" sz="2000" dirty="0"/>
              <a:t>Food prices soaring</a:t>
            </a:r>
          </a:p>
          <a:p>
            <a:pPr lvl="1">
              <a:lnSpc>
                <a:spcPct val="120000"/>
              </a:lnSpc>
              <a:spcBef>
                <a:spcPts val="0"/>
              </a:spcBef>
            </a:pPr>
            <a:r>
              <a:rPr lang="en-US" sz="2000" dirty="0"/>
              <a:t>Shelter prices at record high, mortgage rates at 20-year high</a:t>
            </a:r>
          </a:p>
          <a:p>
            <a:pPr>
              <a:lnSpc>
                <a:spcPct val="120000"/>
              </a:lnSpc>
              <a:spcBef>
                <a:spcPts val="0"/>
              </a:spcBef>
            </a:pPr>
            <a:endParaRPr lang="en-US" sz="2000" dirty="0"/>
          </a:p>
          <a:p>
            <a:pPr>
              <a:lnSpc>
                <a:spcPct val="120000"/>
              </a:lnSpc>
              <a:spcBef>
                <a:spcPts val="0"/>
              </a:spcBef>
            </a:pPr>
            <a:r>
              <a:rPr lang="en-US" sz="2400" dirty="0"/>
              <a:t>Southern border with Mexico is a sieve</a:t>
            </a:r>
          </a:p>
          <a:p>
            <a:pPr lvl="1">
              <a:lnSpc>
                <a:spcPct val="120000"/>
              </a:lnSpc>
              <a:spcBef>
                <a:spcPts val="0"/>
              </a:spcBef>
            </a:pPr>
            <a:r>
              <a:rPr lang="en-US" sz="2000" dirty="0"/>
              <a:t>More than 2.8 million illegal immigrants entered U.S. in the last year</a:t>
            </a:r>
          </a:p>
          <a:p>
            <a:pPr>
              <a:lnSpc>
                <a:spcPct val="120000"/>
              </a:lnSpc>
              <a:spcBef>
                <a:spcPts val="0"/>
              </a:spcBef>
            </a:pPr>
            <a:endParaRPr lang="en-US" sz="2000" dirty="0"/>
          </a:p>
          <a:p>
            <a:pPr>
              <a:lnSpc>
                <a:spcPct val="120000"/>
              </a:lnSpc>
              <a:spcBef>
                <a:spcPts val="0"/>
              </a:spcBef>
            </a:pPr>
            <a:r>
              <a:rPr lang="en-US" sz="2400" dirty="0"/>
              <a:t>Violent crime is surging in major U.S. cities (NY, Chicago, San Francisco, etc.)</a:t>
            </a:r>
          </a:p>
          <a:p>
            <a:pPr lvl="1">
              <a:lnSpc>
                <a:spcPct val="120000"/>
              </a:lnSpc>
              <a:spcBef>
                <a:spcPts val="0"/>
              </a:spcBef>
            </a:pPr>
            <a:r>
              <a:rPr lang="en-US" sz="2000" dirty="0"/>
              <a:t>Democrats defund-the-police efforts and elimination of cash bail</a:t>
            </a:r>
          </a:p>
          <a:p>
            <a:pPr>
              <a:lnSpc>
                <a:spcPct val="120000"/>
              </a:lnSpc>
              <a:spcBef>
                <a:spcPts val="0"/>
              </a:spcBef>
            </a:pPr>
            <a:endParaRPr lang="en-US" sz="2000" dirty="0"/>
          </a:p>
          <a:p>
            <a:pPr>
              <a:lnSpc>
                <a:spcPct val="120000"/>
              </a:lnSpc>
              <a:spcBef>
                <a:spcPts val="0"/>
              </a:spcBef>
            </a:pPr>
            <a:r>
              <a:rPr lang="en-US" sz="2400" dirty="0"/>
              <a:t>Average daily COVID vaccination rate has plunged by 86% over the past 18 months</a:t>
            </a:r>
          </a:p>
          <a:p>
            <a:pPr>
              <a:lnSpc>
                <a:spcPct val="120000"/>
              </a:lnSpc>
              <a:spcBef>
                <a:spcPts val="0"/>
              </a:spcBef>
            </a:pPr>
            <a:endParaRPr lang="en-US" sz="2400" dirty="0"/>
          </a:p>
          <a:p>
            <a:pPr>
              <a:lnSpc>
                <a:spcPct val="120000"/>
              </a:lnSpc>
              <a:spcBef>
                <a:spcPts val="0"/>
              </a:spcBef>
            </a:pPr>
            <a:r>
              <a:rPr lang="en-US" sz="2400" dirty="0"/>
              <a:t>Standardized test scores for fourth and eighth graders have plummeted over the past two years, with schools shuttered in major cities</a:t>
            </a:r>
          </a:p>
          <a:p>
            <a:pPr marL="0" indent="0">
              <a:lnSpc>
                <a:spcPct val="120000"/>
              </a:lnSpc>
              <a:spcBef>
                <a:spcPts val="0"/>
              </a:spcBef>
              <a:buNone/>
            </a:pPr>
            <a:endParaRPr lang="en-US" sz="2000" dirty="0"/>
          </a:p>
          <a:p>
            <a:pPr marL="0" indent="0">
              <a:lnSpc>
                <a:spcPct val="120000"/>
              </a:lnSpc>
              <a:spcBef>
                <a:spcPts val="0"/>
              </a:spcBef>
              <a:buNone/>
            </a:pPr>
            <a:endParaRPr lang="en-US" sz="2000" dirty="0"/>
          </a:p>
          <a:p>
            <a:pPr marL="0" indent="0">
              <a:lnSpc>
                <a:spcPct val="120000"/>
              </a:lnSpc>
              <a:spcBef>
                <a:spcPts val="0"/>
              </a:spcBef>
              <a:buNone/>
            </a:pPr>
            <a:endParaRPr lang="en-US" sz="2000" dirty="0"/>
          </a:p>
          <a:p>
            <a:pPr marL="0" indent="0">
              <a:lnSpc>
                <a:spcPct val="120000"/>
              </a:lnSpc>
              <a:spcBef>
                <a:spcPts val="0"/>
              </a:spcBef>
              <a:buNone/>
            </a:pPr>
            <a:endParaRPr lang="en-US" sz="2000" dirty="0"/>
          </a:p>
        </p:txBody>
      </p:sp>
      <p:sp>
        <p:nvSpPr>
          <p:cNvPr id="6" name="Title 1"/>
          <p:cNvSpPr>
            <a:spLocks noGrp="1"/>
          </p:cNvSpPr>
          <p:nvPr>
            <p:ph type="title"/>
          </p:nvPr>
        </p:nvSpPr>
        <p:spPr>
          <a:xfrm>
            <a:off x="915988" y="958856"/>
            <a:ext cx="21717000" cy="950976"/>
          </a:xfrm>
        </p:spPr>
        <p:txBody>
          <a:bodyPr>
            <a:noAutofit/>
          </a:bodyPr>
          <a:lstStyle/>
          <a:p>
            <a:r>
              <a:rPr lang="en-US" sz="4200" dirty="0">
                <a:latin typeface="+mn-lt"/>
              </a:rPr>
              <a:t>Republicans attempted to make the midterm election a “referendum” on these pocketbook and kitchen-table issues regarding President Biden:</a:t>
            </a:r>
          </a:p>
        </p:txBody>
      </p:sp>
      <p:sp>
        <p:nvSpPr>
          <p:cNvPr id="4" name="TextBox 3">
            <a:extLst>
              <a:ext uri="{FF2B5EF4-FFF2-40B4-BE49-F238E27FC236}">
                <a16:creationId xmlns:a16="http://schemas.microsoft.com/office/drawing/2014/main" id="{C7FDD136-CEF1-E472-AE2D-B713A69E6E12}"/>
              </a:ext>
            </a:extLst>
          </p:cNvPr>
          <p:cNvSpPr txBox="1"/>
          <p:nvPr/>
        </p:nvSpPr>
        <p:spPr>
          <a:xfrm>
            <a:off x="12456014" y="2835189"/>
            <a:ext cx="10176974" cy="7801303"/>
          </a:xfrm>
          <a:prstGeom prst="rect">
            <a:avLst/>
          </a:prstGeom>
          <a:noFill/>
        </p:spPr>
        <p:txBody>
          <a:bodyPr wrap="square">
            <a:spAutoFit/>
          </a:bodyPr>
          <a:lstStyle/>
          <a:p>
            <a:pPr marL="457200" marR="0" lvl="0" indent="-457200" algn="l" defTabSz="1828800" rtl="0" eaLnBrk="1" fontAlgn="auto" latinLnBrk="0" hangingPunct="1">
              <a:lnSpc>
                <a:spcPct val="120000"/>
              </a:lnSpc>
              <a:spcBef>
                <a:spcPts val="0"/>
              </a:spcBef>
              <a:spcAft>
                <a:spcPts val="0"/>
              </a:spcAft>
              <a:buClrTx/>
              <a:buSzTx/>
              <a:buFontTx/>
              <a:buBlip>
                <a:blip r:embed="rId2"/>
              </a:buBlip>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Baby formula shortage</a:t>
            </a:r>
          </a:p>
          <a:p>
            <a:pPr marL="457200" marR="0" lvl="0" indent="-457200" algn="l" defTabSz="1828800" rtl="0" eaLnBrk="1" fontAlgn="auto" latinLnBrk="0" hangingPunct="1">
              <a:lnSpc>
                <a:spcPct val="120000"/>
              </a:lnSpc>
              <a:spcBef>
                <a:spcPts val="0"/>
              </a:spcBef>
              <a:spcAft>
                <a:spcPts val="0"/>
              </a:spcAft>
              <a:buClrTx/>
              <a:buSzTx/>
              <a:buFontTx/>
              <a:buBlip>
                <a:blip r:embed="rId2"/>
              </a:buBlip>
              <a:tabLst/>
              <a:defRPr/>
            </a:pPr>
            <a:endParaRPr lang="en-US" sz="2400" dirty="0">
              <a:solidFill>
                <a:srgbClr val="000000"/>
              </a:solidFill>
              <a:latin typeface="Verdana" panose="020B0604030504040204" pitchFamily="34" charset="0"/>
              <a:ea typeface="Verdana" panose="020B0604030504040204" pitchFamily="34" charset="0"/>
            </a:endParaRPr>
          </a:p>
          <a:p>
            <a:pPr marL="457200" marR="0" lvl="0" indent="-457200" algn="l" defTabSz="1828800" rtl="0" eaLnBrk="1" fontAlgn="auto" latinLnBrk="0" hangingPunct="1">
              <a:lnSpc>
                <a:spcPct val="120000"/>
              </a:lnSpc>
              <a:spcBef>
                <a:spcPts val="0"/>
              </a:spcBef>
              <a:spcAft>
                <a:spcPts val="0"/>
              </a:spcAft>
              <a:buClrTx/>
              <a:buSzTx/>
              <a:buFontTx/>
              <a:buBlip>
                <a:blip r:embed="rId2"/>
              </a:buBlip>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Disastrous withdrawal from Afghanistan</a:t>
            </a:r>
          </a:p>
          <a:p>
            <a:pPr marL="1371600" marR="0" lvl="1" indent="-457200" algn="l" defTabSz="1828800" rtl="0" eaLnBrk="1" fontAlgn="auto" latinLnBrk="0" hangingPunct="1">
              <a:lnSpc>
                <a:spcPct val="120000"/>
              </a:lnSpc>
              <a:spcBef>
                <a:spcPts val="0"/>
              </a:spcBef>
              <a:spcAft>
                <a:spcPts val="0"/>
              </a:spcAft>
              <a:buClr>
                <a:srgbClr val="78BE20"/>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15 American soldiers killed</a:t>
            </a:r>
          </a:p>
          <a:p>
            <a:pPr marL="1371600" marR="0" lvl="1" indent="-457200" algn="l" defTabSz="1828800" rtl="0" eaLnBrk="1" fontAlgn="auto" latinLnBrk="0" hangingPunct="1">
              <a:lnSpc>
                <a:spcPct val="120000"/>
              </a:lnSpc>
              <a:spcBef>
                <a:spcPts val="0"/>
              </a:spcBef>
              <a:spcAft>
                <a:spcPts val="0"/>
              </a:spcAft>
              <a:buClr>
                <a:srgbClr val="78BE20"/>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Billions of dollars of military weapons abandoned for Taliban</a:t>
            </a:r>
          </a:p>
          <a:p>
            <a:pPr marL="1371600" marR="0" lvl="1" indent="-457200" algn="l" defTabSz="1828800" rtl="0" eaLnBrk="1" fontAlgn="auto" latinLnBrk="0" hangingPunct="1">
              <a:lnSpc>
                <a:spcPct val="120000"/>
              </a:lnSpc>
              <a:spcBef>
                <a:spcPts val="0"/>
              </a:spcBef>
              <a:spcAft>
                <a:spcPts val="0"/>
              </a:spcAft>
              <a:buClr>
                <a:srgbClr val="78BE20"/>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Thousands of our Afghan allies left stranded</a:t>
            </a:r>
          </a:p>
          <a:p>
            <a:pPr marL="457200" marR="0" lvl="0" indent="-457200" algn="l" defTabSz="1828800" rtl="0" eaLnBrk="1" fontAlgn="auto" latinLnBrk="0" hangingPunct="1">
              <a:lnSpc>
                <a:spcPct val="120000"/>
              </a:lnSpc>
              <a:spcBef>
                <a:spcPts val="0"/>
              </a:spcBef>
              <a:spcAft>
                <a:spcPts val="0"/>
              </a:spcAft>
              <a:buClrTx/>
              <a:buSzTx/>
              <a:buFontTx/>
              <a:buBlip>
                <a:blip r:embed="rId2"/>
              </a:buBlip>
              <a:tabLst/>
              <a:defRPr/>
            </a:pPr>
            <a:endPar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457200" marR="0" lvl="0" indent="-457200" algn="l" defTabSz="1828800" rtl="0" eaLnBrk="1" fontAlgn="auto" latinLnBrk="0" hangingPunct="1">
              <a:lnSpc>
                <a:spcPct val="120000"/>
              </a:lnSpc>
              <a:spcBef>
                <a:spcPts val="0"/>
              </a:spcBef>
              <a:spcAft>
                <a:spcPts val="0"/>
              </a:spcAft>
              <a:buClrTx/>
              <a:buSzTx/>
              <a:buFontTx/>
              <a:buBlip>
                <a:blip r:embed="rId2"/>
              </a:buBlip>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Iranian nuclear deal negotiations</a:t>
            </a:r>
          </a:p>
          <a:p>
            <a:pPr marL="0" marR="0" lvl="0" indent="0" algn="l" defTabSz="1828800" rtl="0" eaLnBrk="1" fontAlgn="auto" latinLnBrk="0" hangingPunct="1">
              <a:lnSpc>
                <a:spcPct val="12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457200" marR="0" lvl="0" indent="-457200" algn="l" defTabSz="1828800" rtl="0" eaLnBrk="1" fontAlgn="auto" latinLnBrk="0" hangingPunct="1">
              <a:lnSpc>
                <a:spcPct val="120000"/>
              </a:lnSpc>
              <a:spcBef>
                <a:spcPts val="0"/>
              </a:spcBef>
              <a:spcAft>
                <a:spcPts val="0"/>
              </a:spcAft>
              <a:buClrTx/>
              <a:buSzTx/>
              <a:buFontTx/>
              <a:buBlip>
                <a:blip r:embed="rId2"/>
              </a:buBlip>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Saudi Arabia oil negotiations and OPEC+ cutting 2 million BPD in production</a:t>
            </a:r>
          </a:p>
          <a:p>
            <a:pPr marL="0" marR="0" lvl="0" indent="0" algn="l" defTabSz="1828800" rtl="0" eaLnBrk="1" fontAlgn="auto" latinLnBrk="0" hangingPunct="1">
              <a:lnSpc>
                <a:spcPct val="12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457200" marR="0" lvl="0" indent="-457200" algn="l" defTabSz="1828800" rtl="0" eaLnBrk="1" fontAlgn="auto" latinLnBrk="0" hangingPunct="1">
              <a:lnSpc>
                <a:spcPct val="120000"/>
              </a:lnSpc>
              <a:spcBef>
                <a:spcPts val="0"/>
              </a:spcBef>
              <a:spcAft>
                <a:spcPts val="0"/>
              </a:spcAft>
              <a:buClrTx/>
              <a:buSzTx/>
              <a:buFontTx/>
              <a:buBlip>
                <a:blip r:embed="rId2"/>
              </a:buBlip>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Venezuela energy negotiations</a:t>
            </a:r>
          </a:p>
          <a:p>
            <a:pPr marL="0" marR="0" lvl="0" indent="0" algn="l" defTabSz="1828800" rtl="0" eaLnBrk="1" fontAlgn="auto" latinLnBrk="0" hangingPunct="1">
              <a:lnSpc>
                <a:spcPct val="12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457200" marR="0" lvl="0" indent="-457200" algn="l" defTabSz="1828800" rtl="0" eaLnBrk="1" fontAlgn="auto" latinLnBrk="0" hangingPunct="1">
              <a:lnSpc>
                <a:spcPct val="120000"/>
              </a:lnSpc>
              <a:spcBef>
                <a:spcPts val="0"/>
              </a:spcBef>
              <a:spcAft>
                <a:spcPts val="0"/>
              </a:spcAft>
              <a:buClrTx/>
              <a:buSzTx/>
              <a:buFontTx/>
              <a:buBlip>
                <a:blip r:embed="rId2"/>
              </a:buBlip>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Misguided U.S. energy policy and misuse of the Strategic Petroleum Reserve (SPR) for political reasons</a:t>
            </a:r>
          </a:p>
          <a:p>
            <a:pPr marL="0" marR="0" lvl="0" indent="0" algn="l" defTabSz="1828800" rtl="0" eaLnBrk="1" fontAlgn="auto" latinLnBrk="0" hangingPunct="1">
              <a:lnSpc>
                <a:spcPct val="12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457200" marR="0" lvl="0" indent="-457200" algn="l" defTabSz="1828800" rtl="0" eaLnBrk="1" fontAlgn="auto" latinLnBrk="0" hangingPunct="1">
              <a:lnSpc>
                <a:spcPct val="120000"/>
              </a:lnSpc>
              <a:spcBef>
                <a:spcPts val="0"/>
              </a:spcBef>
              <a:spcAft>
                <a:spcPts val="0"/>
              </a:spcAft>
              <a:buClrTx/>
              <a:buSzTx/>
              <a:buFontTx/>
              <a:buBlip>
                <a:blip r:embed="rId2"/>
              </a:buBlip>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Russia/Ukraine war</a:t>
            </a:r>
          </a:p>
        </p:txBody>
      </p:sp>
    </p:spTree>
    <p:extLst>
      <p:ext uri="{BB962C8B-B14F-4D97-AF65-F5344CB8AC3E}">
        <p14:creationId xmlns:p14="http://schemas.microsoft.com/office/powerpoint/2010/main" val="83341960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5988" y="2552541"/>
            <a:ext cx="21258212" cy="10653501"/>
          </a:xfrm>
        </p:spPr>
        <p:txBody>
          <a:bodyPr lIns="91440">
            <a:normAutofit/>
          </a:bodyPr>
          <a:lstStyle/>
          <a:p>
            <a:pPr>
              <a:lnSpc>
                <a:spcPct val="120000"/>
              </a:lnSpc>
              <a:spcBef>
                <a:spcPts val="0"/>
              </a:spcBef>
            </a:pPr>
            <a:r>
              <a:rPr lang="en-US" sz="2800" dirty="0"/>
              <a:t>Democrats brilliantly weaponized the Supreme Court’s Dobbs decision on Roe v. Wade, in which SCOTUS returned the Constitutional right to an abortion back to the individual states for the first time in nearly a half century.</a:t>
            </a:r>
          </a:p>
          <a:p>
            <a:pPr marL="0" indent="0">
              <a:lnSpc>
                <a:spcPct val="120000"/>
              </a:lnSpc>
              <a:spcBef>
                <a:spcPts val="0"/>
              </a:spcBef>
              <a:buNone/>
            </a:pPr>
            <a:endParaRPr lang="en-US" sz="2800" dirty="0"/>
          </a:p>
          <a:p>
            <a:pPr>
              <a:lnSpc>
                <a:spcPct val="120000"/>
              </a:lnSpc>
              <a:spcBef>
                <a:spcPts val="0"/>
              </a:spcBef>
            </a:pPr>
            <a:r>
              <a:rPr lang="en-US" sz="2800" dirty="0"/>
              <a:t>Democrats elevated former President Trump as an ongoing and existential “threat to democracy” by:</a:t>
            </a:r>
          </a:p>
          <a:p>
            <a:pPr marL="0" indent="0">
              <a:lnSpc>
                <a:spcPct val="120000"/>
              </a:lnSpc>
              <a:spcBef>
                <a:spcPts val="0"/>
              </a:spcBef>
              <a:buNone/>
            </a:pPr>
            <a:r>
              <a:rPr lang="en-US" sz="2400" dirty="0"/>
              <a:t>	1. Broadcasting a dozen January 6th Capitol insurrection hearings in prime time </a:t>
            </a:r>
          </a:p>
          <a:p>
            <a:pPr marL="0" indent="0">
              <a:lnSpc>
                <a:spcPct val="120000"/>
              </a:lnSpc>
              <a:spcBef>
                <a:spcPts val="0"/>
              </a:spcBef>
              <a:buNone/>
            </a:pPr>
            <a:r>
              <a:rPr lang="en-US" sz="2400" dirty="0"/>
              <a:t>	2. Publicizing the FBI document raid on former President Trump’s home in Mar-a-Lago</a:t>
            </a:r>
          </a:p>
          <a:p>
            <a:pPr marL="0" indent="0">
              <a:lnSpc>
                <a:spcPct val="120000"/>
              </a:lnSpc>
              <a:spcBef>
                <a:spcPts val="0"/>
              </a:spcBef>
              <a:buNone/>
            </a:pPr>
            <a:endParaRPr lang="en-US" sz="2800" dirty="0"/>
          </a:p>
          <a:p>
            <a:pPr>
              <a:lnSpc>
                <a:spcPct val="120000"/>
              </a:lnSpc>
              <a:spcBef>
                <a:spcPts val="0"/>
              </a:spcBef>
            </a:pPr>
            <a:r>
              <a:rPr lang="en-US" sz="2800" dirty="0"/>
              <a:t>Using Hurricane Ian’s tragic destruction and loss of life in southwest Florida as an example of the growing climate-change crisis.</a:t>
            </a:r>
          </a:p>
          <a:p>
            <a:pPr>
              <a:lnSpc>
                <a:spcPct val="120000"/>
              </a:lnSpc>
              <a:spcBef>
                <a:spcPts val="0"/>
              </a:spcBef>
            </a:pPr>
            <a:endParaRPr lang="en-US" sz="2800" dirty="0"/>
          </a:p>
          <a:p>
            <a:pPr marL="0" indent="0">
              <a:lnSpc>
                <a:spcPct val="120000"/>
              </a:lnSpc>
              <a:spcBef>
                <a:spcPts val="0"/>
              </a:spcBef>
              <a:buNone/>
            </a:pPr>
            <a:endParaRPr lang="en-US" sz="2800" dirty="0"/>
          </a:p>
          <a:p>
            <a:pPr marL="0" indent="0">
              <a:lnSpc>
                <a:spcPct val="120000"/>
              </a:lnSpc>
              <a:spcBef>
                <a:spcPts val="0"/>
              </a:spcBef>
              <a:buNone/>
            </a:pPr>
            <a:endParaRPr lang="en-US" sz="2800" dirty="0"/>
          </a:p>
          <a:p>
            <a:pPr marL="0" indent="0">
              <a:lnSpc>
                <a:spcPct val="120000"/>
              </a:lnSpc>
              <a:spcBef>
                <a:spcPts val="0"/>
              </a:spcBef>
              <a:buNone/>
            </a:pPr>
            <a:endParaRPr lang="en-US" sz="2800" dirty="0"/>
          </a:p>
        </p:txBody>
      </p:sp>
      <p:sp>
        <p:nvSpPr>
          <p:cNvPr id="6" name="Title 1"/>
          <p:cNvSpPr>
            <a:spLocks noGrp="1"/>
          </p:cNvSpPr>
          <p:nvPr>
            <p:ph type="title"/>
          </p:nvPr>
        </p:nvSpPr>
        <p:spPr>
          <a:xfrm>
            <a:off x="915988" y="958856"/>
            <a:ext cx="21717000" cy="950976"/>
          </a:xfrm>
        </p:spPr>
        <p:txBody>
          <a:bodyPr>
            <a:noAutofit/>
          </a:bodyPr>
          <a:lstStyle/>
          <a:p>
            <a:r>
              <a:rPr lang="en-US" sz="4200" dirty="0">
                <a:latin typeface="+mn-lt"/>
              </a:rPr>
              <a:t>Democrats attempted to make the midterm election a “choice” between the social agendas of the Democrat versus the Republican parties:</a:t>
            </a:r>
          </a:p>
        </p:txBody>
      </p:sp>
    </p:spTree>
    <p:extLst>
      <p:ext uri="{BB962C8B-B14F-4D97-AF65-F5344CB8AC3E}">
        <p14:creationId xmlns:p14="http://schemas.microsoft.com/office/powerpoint/2010/main" val="389005717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11BFC-B4D2-47E2-F949-0747812B417C}"/>
              </a:ext>
            </a:extLst>
          </p:cNvPr>
          <p:cNvSpPr>
            <a:spLocks noGrp="1"/>
          </p:cNvSpPr>
          <p:nvPr>
            <p:ph type="title"/>
          </p:nvPr>
        </p:nvSpPr>
        <p:spPr/>
        <p:txBody>
          <a:bodyPr>
            <a:normAutofit/>
          </a:bodyPr>
          <a:lstStyle/>
          <a:p>
            <a:r>
              <a:rPr lang="en-US" dirty="0"/>
              <a:t>Historical mid-term trends by presidential approval rating</a:t>
            </a:r>
          </a:p>
        </p:txBody>
      </p:sp>
      <p:sp>
        <p:nvSpPr>
          <p:cNvPr id="3" name="Subtitle 2">
            <a:extLst>
              <a:ext uri="{FF2B5EF4-FFF2-40B4-BE49-F238E27FC236}">
                <a16:creationId xmlns:a16="http://schemas.microsoft.com/office/drawing/2014/main" id="{316217F4-EB9F-76E1-5CE8-1E7408CEBA6D}"/>
              </a:ext>
            </a:extLst>
          </p:cNvPr>
          <p:cNvSpPr>
            <a:spLocks noGrp="1"/>
          </p:cNvSpPr>
          <p:nvPr>
            <p:ph type="subTitle" idx="13"/>
          </p:nvPr>
        </p:nvSpPr>
        <p:spPr/>
        <p:txBody>
          <a:bodyPr/>
          <a:lstStyle/>
          <a:p>
            <a:r>
              <a:rPr lang="en-US" dirty="0"/>
              <a:t>Number of seats gained and lost in the House</a:t>
            </a:r>
          </a:p>
        </p:txBody>
      </p:sp>
      <p:sp>
        <p:nvSpPr>
          <p:cNvPr id="4" name="Text Placeholder 3">
            <a:extLst>
              <a:ext uri="{FF2B5EF4-FFF2-40B4-BE49-F238E27FC236}">
                <a16:creationId xmlns:a16="http://schemas.microsoft.com/office/drawing/2014/main" id="{60021B51-90DA-24E7-48BD-E9001DFB3524}"/>
              </a:ext>
            </a:extLst>
          </p:cNvPr>
          <p:cNvSpPr>
            <a:spLocks noGrp="1"/>
          </p:cNvSpPr>
          <p:nvPr>
            <p:ph type="body" sz="quarter" idx="20"/>
          </p:nvPr>
        </p:nvSpPr>
        <p:spPr>
          <a:xfrm>
            <a:off x="910479" y="12462141"/>
            <a:ext cx="21717000" cy="852840"/>
          </a:xfrm>
        </p:spPr>
        <p:txBody>
          <a:bodyPr>
            <a:normAutofit/>
          </a:bodyPr>
          <a:lstStyle/>
          <a:p>
            <a:r>
              <a:rPr lang="en-US" sz="1400" dirty="0"/>
              <a:t>Source: Strategas Research Partners, as of November 3, 2022.</a:t>
            </a:r>
          </a:p>
        </p:txBody>
      </p:sp>
      <p:pic>
        <p:nvPicPr>
          <p:cNvPr id="7" name="Picture 6">
            <a:extLst>
              <a:ext uri="{FF2B5EF4-FFF2-40B4-BE49-F238E27FC236}">
                <a16:creationId xmlns:a16="http://schemas.microsoft.com/office/drawing/2014/main" id="{7413BC62-2467-FC28-4AED-C85D401957C3}"/>
              </a:ext>
            </a:extLst>
          </p:cNvPr>
          <p:cNvPicPr>
            <a:picLocks noChangeAspect="1"/>
          </p:cNvPicPr>
          <p:nvPr/>
        </p:nvPicPr>
        <p:blipFill rotWithShape="1">
          <a:blip r:embed="rId2"/>
          <a:srcRect r="1167"/>
          <a:stretch/>
        </p:blipFill>
        <p:spPr>
          <a:xfrm>
            <a:off x="5310554" y="3242376"/>
            <a:ext cx="12361984" cy="8569483"/>
          </a:xfrm>
          <a:prstGeom prst="rect">
            <a:avLst/>
          </a:prstGeom>
        </p:spPr>
      </p:pic>
    </p:spTree>
    <p:extLst>
      <p:ext uri="{BB962C8B-B14F-4D97-AF65-F5344CB8AC3E}">
        <p14:creationId xmlns:p14="http://schemas.microsoft.com/office/powerpoint/2010/main" val="1493517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C57FD750-DA36-4B38-BB8D-7A1B8BE4E46D}"/>
              </a:ext>
            </a:extLst>
          </p:cNvPr>
          <p:cNvSpPr txBox="1">
            <a:spLocks/>
          </p:cNvSpPr>
          <p:nvPr/>
        </p:nvSpPr>
        <p:spPr>
          <a:xfrm>
            <a:off x="10641168" y="5316672"/>
            <a:ext cx="11789620" cy="4263624"/>
          </a:xfrm>
          <a:prstGeom prst="rect">
            <a:avLst/>
          </a:prstGeom>
        </p:spPr>
        <p:txBody>
          <a:bodyPr vert="horz" lIns="91440" tIns="45720" rIns="91440" bIns="45720" rtlCol="0">
            <a:normAutofit/>
          </a:bodyPr>
          <a:lstStyle>
            <a:lvl1pPr marL="457200" indent="-457200" algn="l" defTabSz="1828800" rtl="0" eaLnBrk="1" latinLnBrk="0" hangingPunct="1">
              <a:lnSpc>
                <a:spcPct val="90000"/>
              </a:lnSpc>
              <a:spcBef>
                <a:spcPts val="1000"/>
              </a:spcBef>
              <a:spcAft>
                <a:spcPts val="600"/>
              </a:spcAft>
              <a:buFontTx/>
              <a:buBlip>
                <a:blip r:embed="rId3"/>
              </a:buBlip>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14400" indent="-457200" algn="l" defTabSz="1828800" rtl="0" eaLnBrk="1" latinLnBrk="0" hangingPunct="1">
              <a:lnSpc>
                <a:spcPct val="90000"/>
              </a:lnSpc>
              <a:spcBef>
                <a:spcPts val="1000"/>
              </a:spcBef>
              <a:spcAft>
                <a:spcPts val="600"/>
              </a:spcAft>
              <a:buClr>
                <a:schemeClr val="accent2"/>
              </a:buClr>
              <a:buSzPct val="150000"/>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371600" indent="-449263" algn="l" defTabSz="1828800" rtl="0" eaLnBrk="1" latinLnBrk="0" hangingPunct="1">
              <a:lnSpc>
                <a:spcPct val="90000"/>
              </a:lnSpc>
              <a:spcBef>
                <a:spcPts val="1000"/>
              </a:spcBef>
              <a:spcAft>
                <a:spcPts val="600"/>
              </a:spcAft>
              <a:buClr>
                <a:schemeClr val="accent2"/>
              </a:buClr>
              <a:buSzPct val="150000"/>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828800" indent="-457200" algn="l" defTabSz="1828800" rtl="0" eaLnBrk="1" latinLnBrk="0" hangingPunct="1">
              <a:lnSpc>
                <a:spcPct val="90000"/>
              </a:lnSpc>
              <a:spcBef>
                <a:spcPts val="1000"/>
              </a:spcBef>
              <a:spcAft>
                <a:spcPts val="600"/>
              </a:spcAft>
              <a:buClr>
                <a:schemeClr val="accent2"/>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286000" indent="-457200" algn="l" defTabSz="1828800" rtl="0" eaLnBrk="1" latinLnBrk="0" hangingPunct="1">
              <a:lnSpc>
                <a:spcPct val="90000"/>
              </a:lnSpc>
              <a:spcBef>
                <a:spcPts val="1000"/>
              </a:spcBef>
              <a:spcAft>
                <a:spcPts val="600"/>
              </a:spcAft>
              <a:buClr>
                <a:schemeClr val="accent2"/>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2000" b="1" dirty="0"/>
              <a:t>Republicans gained six net seats </a:t>
            </a:r>
            <a:r>
              <a:rPr lang="en-US" sz="2000" dirty="0"/>
              <a:t>– less than the 10-15 net-seat gain that had been expected – in the House of Representatives in the 2022 midterm elections, due exclusively to the Census and the subsequent Congressional redistricting of its 435 seats. </a:t>
            </a:r>
          </a:p>
          <a:p>
            <a:pPr marL="0" indent="0">
              <a:buNone/>
            </a:pPr>
            <a:endParaRPr lang="en-US" sz="2000" dirty="0"/>
          </a:p>
          <a:p>
            <a:pPr marL="457200" lvl="1" indent="0">
              <a:buFont typeface="Arial" panose="020B0604020202020204" pitchFamily="34" charset="0"/>
              <a:buNone/>
            </a:pPr>
            <a:endParaRPr lang="en-US" sz="2000" dirty="0"/>
          </a:p>
          <a:p>
            <a:pPr marL="457200" lvl="1" indent="0">
              <a:buFont typeface="Arial" panose="020B0604020202020204" pitchFamily="34" charset="0"/>
              <a:buNone/>
            </a:pPr>
            <a:endParaRPr lang="en-US" sz="2000" dirty="0"/>
          </a:p>
          <a:p>
            <a:pPr marL="457200" lvl="1" indent="0">
              <a:buFont typeface="Arial" panose="020B0604020202020204" pitchFamily="34" charset="0"/>
              <a:buNone/>
            </a:pPr>
            <a:endParaRPr lang="en-US" sz="2000" dirty="0"/>
          </a:p>
          <a:p>
            <a:pPr marL="457200" lvl="1" indent="0">
              <a:buFont typeface="Arial" panose="020B0604020202020204" pitchFamily="34" charset="0"/>
              <a:buNone/>
            </a:pPr>
            <a:endParaRPr lang="en-US" sz="2000" dirty="0"/>
          </a:p>
          <a:p>
            <a:pPr marL="457200" lvl="1" indent="0">
              <a:buFont typeface="Arial" panose="020B0604020202020204" pitchFamily="34" charset="0"/>
              <a:buNone/>
            </a:pPr>
            <a:endParaRPr lang="en-US" sz="2000" dirty="0"/>
          </a:p>
        </p:txBody>
      </p:sp>
      <p:sp>
        <p:nvSpPr>
          <p:cNvPr id="2" name="Title 1">
            <a:extLst>
              <a:ext uri="{FF2B5EF4-FFF2-40B4-BE49-F238E27FC236}">
                <a16:creationId xmlns:a16="http://schemas.microsoft.com/office/drawing/2014/main" id="{7DE66846-AA27-4A0F-AB15-F5B3525C4ADA}"/>
              </a:ext>
            </a:extLst>
          </p:cNvPr>
          <p:cNvSpPr>
            <a:spLocks noGrp="1"/>
          </p:cNvSpPr>
          <p:nvPr>
            <p:ph type="title"/>
          </p:nvPr>
        </p:nvSpPr>
        <p:spPr>
          <a:xfrm>
            <a:off x="910464" y="993641"/>
            <a:ext cx="21717000" cy="950976"/>
          </a:xfrm>
        </p:spPr>
        <p:txBody>
          <a:bodyPr>
            <a:noAutofit/>
          </a:bodyPr>
          <a:lstStyle/>
          <a:p>
            <a:r>
              <a:rPr lang="en-US" sz="4200" dirty="0"/>
              <a:t>Congressional redistricting from the 2020 decennial census favors Republicans, but subsequent Democratic gerrymandering blunts their net gain</a:t>
            </a:r>
            <a:br>
              <a:rPr lang="en-US" sz="4200" dirty="0"/>
            </a:br>
            <a:endParaRPr lang="en-US" sz="4200" dirty="0"/>
          </a:p>
        </p:txBody>
      </p:sp>
      <p:sp>
        <p:nvSpPr>
          <p:cNvPr id="5" name="Text Placeholder 4">
            <a:extLst>
              <a:ext uri="{FF2B5EF4-FFF2-40B4-BE49-F238E27FC236}">
                <a16:creationId xmlns:a16="http://schemas.microsoft.com/office/drawing/2014/main" id="{FEE7614D-EEAE-498C-8B38-516378C6CD97}"/>
              </a:ext>
            </a:extLst>
          </p:cNvPr>
          <p:cNvSpPr>
            <a:spLocks noGrp="1"/>
          </p:cNvSpPr>
          <p:nvPr>
            <p:ph type="body" sz="quarter" idx="20"/>
          </p:nvPr>
        </p:nvSpPr>
        <p:spPr>
          <a:xfrm>
            <a:off x="915988" y="12406760"/>
            <a:ext cx="21717000" cy="852840"/>
          </a:xfrm>
        </p:spPr>
        <p:txBody>
          <a:bodyPr>
            <a:normAutofit/>
          </a:bodyPr>
          <a:lstStyle/>
          <a:p>
            <a:r>
              <a:rPr lang="en-US" sz="1400" dirty="0"/>
              <a:t>Note: Some states use different procedures for drawing state legislative district boundaries.</a:t>
            </a:r>
          </a:p>
          <a:p>
            <a:r>
              <a:rPr lang="en-US" sz="1400" dirty="0"/>
              <a:t>Map: The Conversation, CC-BY-ND Source: Robin Best and Steve Lem</a:t>
            </a:r>
          </a:p>
          <a:p>
            <a:r>
              <a:rPr lang="en-US" sz="1400" dirty="0"/>
              <a:t>Source: The Conversation.com as of November 24, 2020 and Federated Hermes as of April 2022.</a:t>
            </a:r>
          </a:p>
        </p:txBody>
      </p:sp>
      <p:pic>
        <p:nvPicPr>
          <p:cNvPr id="9" name="Picture 8" descr="Map&#10;&#10;Description automatically generated">
            <a:extLst>
              <a:ext uri="{FF2B5EF4-FFF2-40B4-BE49-F238E27FC236}">
                <a16:creationId xmlns:a16="http://schemas.microsoft.com/office/drawing/2014/main" id="{5580D04D-D2C0-4ECB-9F80-62F8CEAE9A7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332650" y="2706960"/>
            <a:ext cx="10308518" cy="9362927"/>
          </a:xfrm>
          <a:prstGeom prst="rect">
            <a:avLst/>
          </a:prstGeom>
        </p:spPr>
      </p:pic>
      <p:sp>
        <p:nvSpPr>
          <p:cNvPr id="13" name="Text Placeholder 2">
            <a:extLst>
              <a:ext uri="{FF2B5EF4-FFF2-40B4-BE49-F238E27FC236}">
                <a16:creationId xmlns:a16="http://schemas.microsoft.com/office/drawing/2014/main" id="{C81A5D9F-CBEF-4A86-9734-751C44B33DA2}"/>
              </a:ext>
            </a:extLst>
          </p:cNvPr>
          <p:cNvSpPr>
            <a:spLocks noGrp="1"/>
          </p:cNvSpPr>
          <p:nvPr>
            <p:ph type="body" sz="quarter" idx="13"/>
          </p:nvPr>
        </p:nvSpPr>
        <p:spPr>
          <a:xfrm>
            <a:off x="10641168" y="2930428"/>
            <a:ext cx="11991820" cy="1459161"/>
          </a:xfrm>
        </p:spPr>
        <p:txBody>
          <a:bodyPr>
            <a:noAutofit/>
          </a:bodyPr>
          <a:lstStyle/>
          <a:p>
            <a:r>
              <a:rPr lang="en-US" sz="2000" dirty="0"/>
              <a:t>Population migration from high-tax to low- or no-tax states over the past decade:</a:t>
            </a:r>
          </a:p>
          <a:p>
            <a:pPr lvl="2"/>
            <a:r>
              <a:rPr lang="en-US" sz="2000" dirty="0"/>
              <a:t>Californians migrating to Nevada and Arizona</a:t>
            </a:r>
          </a:p>
          <a:p>
            <a:pPr lvl="2"/>
            <a:r>
              <a:rPr lang="en-US" sz="2000" dirty="0"/>
              <a:t>Illinois residents moving to Texas</a:t>
            </a:r>
          </a:p>
          <a:p>
            <a:pPr lvl="2"/>
            <a:r>
              <a:rPr lang="en-US" sz="2000" dirty="0"/>
              <a:t>New York, New Jersey, Connecticut and Massachusetts residents moving to Tennessee, North Carolina, South Carolina and Florida</a:t>
            </a:r>
          </a:p>
          <a:p>
            <a:pPr marL="457200" lvl="1" indent="0">
              <a:buNone/>
            </a:pPr>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p:txBody>
      </p:sp>
      <p:pic>
        <p:nvPicPr>
          <p:cNvPr id="3" name="Picture 2">
            <a:extLst>
              <a:ext uri="{FF2B5EF4-FFF2-40B4-BE49-F238E27FC236}">
                <a16:creationId xmlns:a16="http://schemas.microsoft.com/office/drawing/2014/main" id="{00F7C3E0-E048-486D-BF01-6D979949257A}"/>
              </a:ext>
            </a:extLst>
          </p:cNvPr>
          <p:cNvPicPr>
            <a:picLocks noChangeAspect="1"/>
          </p:cNvPicPr>
          <p:nvPr/>
        </p:nvPicPr>
        <p:blipFill>
          <a:blip r:embed="rId6"/>
          <a:stretch>
            <a:fillRect/>
          </a:stretch>
        </p:blipFill>
        <p:spPr>
          <a:xfrm>
            <a:off x="11587421" y="6649797"/>
            <a:ext cx="9362265" cy="2789000"/>
          </a:xfrm>
          <a:prstGeom prst="rect">
            <a:avLst/>
          </a:prstGeom>
        </p:spPr>
      </p:pic>
      <p:sp>
        <p:nvSpPr>
          <p:cNvPr id="11" name="Text Placeholder 2">
            <a:extLst>
              <a:ext uri="{FF2B5EF4-FFF2-40B4-BE49-F238E27FC236}">
                <a16:creationId xmlns:a16="http://schemas.microsoft.com/office/drawing/2014/main" id="{736A9FAE-0DBA-4805-8B2B-47717189F579}"/>
              </a:ext>
            </a:extLst>
          </p:cNvPr>
          <p:cNvSpPr txBox="1">
            <a:spLocks/>
          </p:cNvSpPr>
          <p:nvPr/>
        </p:nvSpPr>
        <p:spPr>
          <a:xfrm>
            <a:off x="10635644" y="9607233"/>
            <a:ext cx="11991820" cy="3049611"/>
          </a:xfrm>
          <a:prstGeom prst="rect">
            <a:avLst/>
          </a:prstGeom>
        </p:spPr>
        <p:txBody>
          <a:bodyPr vert="horz" lIns="91440" tIns="45720" rIns="91440" bIns="45720" rtlCol="0">
            <a:normAutofit/>
          </a:bodyPr>
          <a:lstStyle>
            <a:lvl1pPr marL="457200" indent="-457200" algn="l" defTabSz="1828800" rtl="0" eaLnBrk="1" latinLnBrk="0" hangingPunct="1">
              <a:lnSpc>
                <a:spcPct val="90000"/>
              </a:lnSpc>
              <a:spcBef>
                <a:spcPts val="1000"/>
              </a:spcBef>
              <a:spcAft>
                <a:spcPts val="600"/>
              </a:spcAft>
              <a:buFontTx/>
              <a:buBlip>
                <a:blip r:embed="rId3"/>
              </a:buBlip>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14400" indent="-457200" algn="l" defTabSz="1828800" rtl="0" eaLnBrk="1" latinLnBrk="0" hangingPunct="1">
              <a:lnSpc>
                <a:spcPct val="90000"/>
              </a:lnSpc>
              <a:spcBef>
                <a:spcPts val="1000"/>
              </a:spcBef>
              <a:spcAft>
                <a:spcPts val="600"/>
              </a:spcAft>
              <a:buClr>
                <a:schemeClr val="accent2"/>
              </a:buClr>
              <a:buSzPct val="150000"/>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371600" indent="-449263" algn="l" defTabSz="1828800" rtl="0" eaLnBrk="1" latinLnBrk="0" hangingPunct="1">
              <a:lnSpc>
                <a:spcPct val="90000"/>
              </a:lnSpc>
              <a:spcBef>
                <a:spcPts val="1000"/>
              </a:spcBef>
              <a:spcAft>
                <a:spcPts val="600"/>
              </a:spcAft>
              <a:buClr>
                <a:schemeClr val="accent2"/>
              </a:buClr>
              <a:buSzPct val="150000"/>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828800" indent="-457200" algn="l" defTabSz="1828800" rtl="0" eaLnBrk="1" latinLnBrk="0" hangingPunct="1">
              <a:lnSpc>
                <a:spcPct val="90000"/>
              </a:lnSpc>
              <a:spcBef>
                <a:spcPts val="1000"/>
              </a:spcBef>
              <a:spcAft>
                <a:spcPts val="600"/>
              </a:spcAft>
              <a:buClr>
                <a:schemeClr val="accent2"/>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286000" indent="-457200" algn="l" defTabSz="1828800" rtl="0" eaLnBrk="1" latinLnBrk="0" hangingPunct="1">
              <a:lnSpc>
                <a:spcPct val="90000"/>
              </a:lnSpc>
              <a:spcBef>
                <a:spcPts val="1000"/>
              </a:spcBef>
              <a:spcAft>
                <a:spcPts val="600"/>
              </a:spcAft>
              <a:buClr>
                <a:schemeClr val="accent2"/>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2000" dirty="0"/>
              <a:t>But President Biden signed an executive order in January 2021, undoing President Trump’s order to keep undocumented immigrants from being included in the state-by-state Census tallies. This resulted in a population shift of an estimated 3 million people (1% of 331 million U.S. residents) from Republican to Democratic states, which prevented an additional six seats from shifting from Democratic states to Republican states. </a:t>
            </a:r>
          </a:p>
          <a:p>
            <a:r>
              <a:rPr lang="en-US" sz="2000" b="1" dirty="0"/>
              <a:t>The Democrats state-by-state gerrymandering process has resulted in an estimated net pickup of 4-5 seats.</a:t>
            </a:r>
          </a:p>
          <a:p>
            <a:pPr marL="457200" lvl="1" indent="0">
              <a:buFont typeface="Arial" panose="020B0604020202020204" pitchFamily="34" charset="0"/>
              <a:buNone/>
            </a:pPr>
            <a:endParaRPr lang="en-US" sz="2000" dirty="0"/>
          </a:p>
          <a:p>
            <a:pPr marL="457200" lvl="1" indent="0">
              <a:buFont typeface="Arial" panose="020B0604020202020204" pitchFamily="34" charset="0"/>
              <a:buNone/>
            </a:pPr>
            <a:endParaRPr lang="en-US" sz="2000" dirty="0"/>
          </a:p>
          <a:p>
            <a:pPr marL="457200" lvl="1" indent="0">
              <a:buFont typeface="Arial" panose="020B0604020202020204" pitchFamily="34" charset="0"/>
              <a:buNone/>
            </a:pPr>
            <a:endParaRPr lang="en-US" sz="2000" dirty="0"/>
          </a:p>
          <a:p>
            <a:pPr marL="457200" lvl="1" indent="0">
              <a:buFont typeface="Arial" panose="020B0604020202020204" pitchFamily="34" charset="0"/>
              <a:buNone/>
            </a:pPr>
            <a:endParaRPr lang="en-US" sz="2000" dirty="0"/>
          </a:p>
          <a:p>
            <a:pPr marL="457200" lvl="1" indent="0">
              <a:buFont typeface="Arial" panose="020B0604020202020204" pitchFamily="34" charset="0"/>
              <a:buNone/>
            </a:pPr>
            <a:endParaRPr lang="en-US" sz="2000" dirty="0"/>
          </a:p>
        </p:txBody>
      </p:sp>
    </p:spTree>
    <p:extLst>
      <p:ext uri="{BB962C8B-B14F-4D97-AF65-F5344CB8AC3E}">
        <p14:creationId xmlns:p14="http://schemas.microsoft.com/office/powerpoint/2010/main" val="4158311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3476605" y="10093006"/>
            <a:ext cx="545484" cy="2191084"/>
          </a:xfrm>
          <a:prstGeom prst="rect">
            <a:avLst/>
          </a:prstGeom>
          <a:blipFill>
            <a:blip r:embed="rId3" cstate="print"/>
            <a:stretch>
              <a:fillRect/>
            </a:stretch>
          </a:blipFill>
        </p:spPr>
        <p:txBody>
          <a:bodyPr wrap="square" lIns="0" tIns="0" rIns="0" bIns="0" rtlCol="0"/>
          <a:lstStyle/>
          <a:p>
            <a:endParaRPr sz="2183"/>
          </a:p>
        </p:txBody>
      </p:sp>
      <p:sp>
        <p:nvSpPr>
          <p:cNvPr id="4" name="object 4"/>
          <p:cNvSpPr/>
          <p:nvPr/>
        </p:nvSpPr>
        <p:spPr>
          <a:xfrm>
            <a:off x="918187" y="2351072"/>
            <a:ext cx="21713021" cy="0"/>
          </a:xfrm>
          <a:custGeom>
            <a:avLst/>
            <a:gdLst/>
            <a:ahLst/>
            <a:cxnLst/>
            <a:rect l="l" t="t" r="r" b="b"/>
            <a:pathLst>
              <a:path w="17903190">
                <a:moveTo>
                  <a:pt x="0" y="0"/>
                </a:moveTo>
                <a:lnTo>
                  <a:pt x="17902975" y="0"/>
                </a:lnTo>
              </a:path>
            </a:pathLst>
          </a:custGeom>
          <a:ln w="5025">
            <a:solidFill>
              <a:srgbClr val="97A3AD"/>
            </a:solidFill>
          </a:ln>
        </p:spPr>
        <p:txBody>
          <a:bodyPr wrap="square" lIns="0" tIns="0" rIns="0" bIns="0" rtlCol="0"/>
          <a:lstStyle/>
          <a:p>
            <a:endParaRPr sz="2183"/>
          </a:p>
        </p:txBody>
      </p:sp>
      <p:sp>
        <p:nvSpPr>
          <p:cNvPr id="5" name="object 5"/>
          <p:cNvSpPr txBox="1">
            <a:spLocks noGrp="1"/>
          </p:cNvSpPr>
          <p:nvPr>
            <p:ph type="title"/>
          </p:nvPr>
        </p:nvSpPr>
        <p:spPr>
          <a:xfrm>
            <a:off x="994271" y="673566"/>
            <a:ext cx="11970887" cy="846102"/>
          </a:xfrm>
          <a:prstGeom prst="rect">
            <a:avLst/>
          </a:prstGeom>
        </p:spPr>
        <p:txBody>
          <a:bodyPr vert="horz" wrap="square" lIns="0" tIns="15403" rIns="0" bIns="0" rtlCol="0" anchor="t">
            <a:spAutoFit/>
          </a:bodyPr>
          <a:lstStyle/>
          <a:p>
            <a:pPr marL="15403">
              <a:lnSpc>
                <a:spcPct val="100000"/>
              </a:lnSpc>
              <a:spcBef>
                <a:spcPts val="121"/>
              </a:spcBef>
            </a:pPr>
            <a:r>
              <a:rPr lang="en-US" sz="5397" spc="-6" dirty="0"/>
              <a:t>2022 Midterm Election: The House</a:t>
            </a:r>
            <a:endParaRPr sz="5397" dirty="0"/>
          </a:p>
        </p:txBody>
      </p:sp>
      <p:sp>
        <p:nvSpPr>
          <p:cNvPr id="6" name="object 6"/>
          <p:cNvSpPr txBox="1"/>
          <p:nvPr/>
        </p:nvSpPr>
        <p:spPr>
          <a:xfrm>
            <a:off x="811446" y="13245725"/>
            <a:ext cx="5813289" cy="208691"/>
          </a:xfrm>
          <a:prstGeom prst="rect">
            <a:avLst/>
          </a:prstGeom>
        </p:spPr>
        <p:txBody>
          <a:bodyPr vert="horz" wrap="square" lIns="0" tIns="16173" rIns="0" bIns="0" rtlCol="0">
            <a:spAutoFit/>
          </a:bodyPr>
          <a:lstStyle/>
          <a:p>
            <a:pPr marL="15403">
              <a:lnSpc>
                <a:spcPts val="1540"/>
              </a:lnSpc>
            </a:pPr>
            <a:r>
              <a:rPr sz="1395" dirty="0">
                <a:latin typeface="Verdana"/>
                <a:cs typeface="Verdana"/>
              </a:rPr>
              <a:t>Source: RealClear Politics as of</a:t>
            </a:r>
            <a:r>
              <a:rPr lang="en-US" sz="1395" dirty="0">
                <a:latin typeface="Verdana"/>
                <a:cs typeface="Verdana"/>
              </a:rPr>
              <a:t> November 9</a:t>
            </a:r>
            <a:r>
              <a:rPr sz="1395" dirty="0">
                <a:latin typeface="Verdana"/>
                <a:cs typeface="Verdana"/>
              </a:rPr>
              <a:t>,</a:t>
            </a:r>
            <a:r>
              <a:rPr sz="1395" spc="-200" dirty="0">
                <a:latin typeface="Verdana"/>
                <a:cs typeface="Verdana"/>
              </a:rPr>
              <a:t> </a:t>
            </a:r>
            <a:r>
              <a:rPr sz="1395" dirty="0">
                <a:latin typeface="Verdana"/>
                <a:cs typeface="Verdana"/>
              </a:rPr>
              <a:t>2020.</a:t>
            </a:r>
          </a:p>
        </p:txBody>
      </p:sp>
      <p:sp>
        <p:nvSpPr>
          <p:cNvPr id="22" name="Rectangle 21">
            <a:extLst>
              <a:ext uri="{FF2B5EF4-FFF2-40B4-BE49-F238E27FC236}">
                <a16:creationId xmlns:a16="http://schemas.microsoft.com/office/drawing/2014/main" id="{172369A3-8F27-46FD-A593-B59515456F70}"/>
              </a:ext>
            </a:extLst>
          </p:cNvPr>
          <p:cNvSpPr/>
          <p:nvPr/>
        </p:nvSpPr>
        <p:spPr>
          <a:xfrm>
            <a:off x="13458471" y="9865773"/>
            <a:ext cx="9134873" cy="966931"/>
          </a:xfrm>
          <a:prstGeom prst="rect">
            <a:avLst/>
          </a:prstGeom>
        </p:spPr>
        <p:txBody>
          <a:bodyPr wrap="none">
            <a:spAutoFit/>
          </a:bodyPr>
          <a:lstStyle/>
          <a:p>
            <a:pPr marL="54679" algn="ctr">
              <a:spcBef>
                <a:spcPts val="127"/>
              </a:spcBef>
              <a:tabLst>
                <a:tab pos="3287676" algn="l"/>
              </a:tabLst>
            </a:pPr>
            <a:r>
              <a:rPr lang="en-US" sz="2800" spc="-6" dirty="0">
                <a:cs typeface="Verdana"/>
              </a:rPr>
              <a:t>Current</a:t>
            </a:r>
            <a:r>
              <a:rPr lang="en-US" sz="2800" spc="61" dirty="0">
                <a:cs typeface="Verdana"/>
              </a:rPr>
              <a:t> House (as of 11/9/22)</a:t>
            </a:r>
            <a:r>
              <a:rPr lang="en-US" sz="2800" b="1" dirty="0">
                <a:cs typeface="Verdana"/>
              </a:rPr>
              <a:t>:	</a:t>
            </a:r>
          </a:p>
          <a:p>
            <a:pPr marL="54679" algn="ctr">
              <a:spcBef>
                <a:spcPts val="127"/>
              </a:spcBef>
              <a:tabLst>
                <a:tab pos="3287676" algn="l"/>
              </a:tabLst>
            </a:pPr>
            <a:r>
              <a:rPr lang="en-US" sz="2800" b="1" dirty="0">
                <a:solidFill>
                  <a:schemeClr val="tx2"/>
                </a:solidFill>
                <a:cs typeface="Verdana"/>
              </a:rPr>
              <a:t>183 Democrats (-3) </a:t>
            </a:r>
            <a:r>
              <a:rPr lang="en-US" sz="2800" dirty="0">
                <a:cs typeface="Verdana"/>
              </a:rPr>
              <a:t>– </a:t>
            </a:r>
            <a:r>
              <a:rPr lang="en-US" sz="2800" b="1" dirty="0">
                <a:solidFill>
                  <a:srgbClr val="C00000"/>
                </a:solidFill>
                <a:cs typeface="Verdana"/>
              </a:rPr>
              <a:t>202 Republicans (+3)</a:t>
            </a:r>
            <a:endParaRPr lang="en-US" sz="2800" dirty="0">
              <a:solidFill>
                <a:srgbClr val="C00000"/>
              </a:solidFill>
              <a:cs typeface="Verdana"/>
            </a:endParaRPr>
          </a:p>
        </p:txBody>
      </p:sp>
      <p:sp>
        <p:nvSpPr>
          <p:cNvPr id="15" name="object 14">
            <a:extLst>
              <a:ext uri="{FF2B5EF4-FFF2-40B4-BE49-F238E27FC236}">
                <a16:creationId xmlns:a16="http://schemas.microsoft.com/office/drawing/2014/main" id="{349B8C9F-0906-40A4-8505-B2C7E5F42C2E}"/>
              </a:ext>
            </a:extLst>
          </p:cNvPr>
          <p:cNvSpPr txBox="1"/>
          <p:nvPr/>
        </p:nvSpPr>
        <p:spPr>
          <a:xfrm>
            <a:off x="11448846" y="8298060"/>
            <a:ext cx="12722533" cy="1334641"/>
          </a:xfrm>
          <a:prstGeom prst="rect">
            <a:avLst/>
          </a:prstGeom>
        </p:spPr>
        <p:txBody>
          <a:bodyPr vert="horz" wrap="square" lIns="0" tIns="16173" rIns="0" bIns="0" rtlCol="0">
            <a:spAutoFit/>
          </a:bodyPr>
          <a:lstStyle/>
          <a:p>
            <a:pPr marL="54679" algn="ctr">
              <a:spcBef>
                <a:spcPts val="127"/>
              </a:spcBef>
              <a:tabLst>
                <a:tab pos="3287676" algn="l"/>
              </a:tabLst>
            </a:pPr>
            <a:r>
              <a:rPr lang="en-US" sz="2800" spc="-6" dirty="0">
                <a:latin typeface="Verdana"/>
                <a:cs typeface="Verdana"/>
              </a:rPr>
              <a:t>Pre-election</a:t>
            </a:r>
            <a:r>
              <a:rPr sz="2800" spc="61" dirty="0">
                <a:latin typeface="Verdana"/>
                <a:cs typeface="Verdana"/>
              </a:rPr>
              <a:t> </a:t>
            </a:r>
            <a:r>
              <a:rPr lang="en-US" sz="2800" spc="61" dirty="0">
                <a:latin typeface="Verdana"/>
                <a:cs typeface="Verdana"/>
              </a:rPr>
              <a:t>House</a:t>
            </a:r>
            <a:r>
              <a:rPr sz="2800" b="1" dirty="0">
                <a:latin typeface="Verdana"/>
                <a:cs typeface="Verdana"/>
              </a:rPr>
              <a:t>:</a:t>
            </a:r>
            <a:r>
              <a:rPr lang="en-US" sz="2800" b="1" dirty="0">
                <a:latin typeface="Verdana"/>
                <a:cs typeface="Verdana"/>
              </a:rPr>
              <a:t>   </a:t>
            </a:r>
          </a:p>
          <a:p>
            <a:pPr marL="54679" algn="ctr">
              <a:spcBef>
                <a:spcPts val="127"/>
              </a:spcBef>
              <a:tabLst>
                <a:tab pos="3287676" algn="l"/>
              </a:tabLst>
            </a:pPr>
            <a:r>
              <a:rPr lang="en-US" sz="2800" b="1" dirty="0">
                <a:solidFill>
                  <a:schemeClr val="tx2"/>
                </a:solidFill>
                <a:latin typeface="Verdana"/>
                <a:cs typeface="Verdana"/>
              </a:rPr>
              <a:t>221</a:t>
            </a:r>
            <a:r>
              <a:rPr sz="2800" b="1" dirty="0">
                <a:solidFill>
                  <a:schemeClr val="tx2"/>
                </a:solidFill>
                <a:latin typeface="Verdana"/>
                <a:cs typeface="Verdana"/>
              </a:rPr>
              <a:t> </a:t>
            </a:r>
            <a:r>
              <a:rPr lang="en-US" sz="2800" b="1" dirty="0">
                <a:solidFill>
                  <a:schemeClr val="tx2"/>
                </a:solidFill>
                <a:latin typeface="Verdana"/>
                <a:cs typeface="Verdana"/>
              </a:rPr>
              <a:t>Democrats</a:t>
            </a:r>
            <a:r>
              <a:rPr sz="2800" b="1" dirty="0">
                <a:solidFill>
                  <a:schemeClr val="tx2"/>
                </a:solidFill>
                <a:latin typeface="Verdana"/>
                <a:cs typeface="Verdana"/>
              </a:rPr>
              <a:t> </a:t>
            </a:r>
            <a:r>
              <a:rPr sz="2800" dirty="0">
                <a:latin typeface="Verdana"/>
                <a:cs typeface="Verdana"/>
              </a:rPr>
              <a:t>– </a:t>
            </a:r>
            <a:r>
              <a:rPr lang="en-US" sz="2800" b="1" dirty="0">
                <a:solidFill>
                  <a:srgbClr val="C00000"/>
                </a:solidFill>
                <a:latin typeface="Verdana"/>
                <a:cs typeface="Verdana"/>
              </a:rPr>
              <a:t>212</a:t>
            </a:r>
            <a:r>
              <a:rPr sz="2800" b="1" spc="55" dirty="0">
                <a:solidFill>
                  <a:srgbClr val="C00000"/>
                </a:solidFill>
                <a:latin typeface="Verdana"/>
                <a:cs typeface="Verdana"/>
              </a:rPr>
              <a:t> </a:t>
            </a:r>
            <a:r>
              <a:rPr lang="en-US" sz="2800" b="1" spc="55" dirty="0">
                <a:solidFill>
                  <a:srgbClr val="C00000"/>
                </a:solidFill>
                <a:latin typeface="Verdana"/>
                <a:cs typeface="Verdana"/>
              </a:rPr>
              <a:t>Republicans</a:t>
            </a:r>
          </a:p>
          <a:p>
            <a:pPr marL="54679" algn="ctr">
              <a:spcBef>
                <a:spcPts val="127"/>
              </a:spcBef>
              <a:tabLst>
                <a:tab pos="3287676" algn="l"/>
              </a:tabLst>
            </a:pPr>
            <a:r>
              <a:rPr lang="en-US" sz="2800" b="1" spc="55" dirty="0">
                <a:latin typeface="Verdana"/>
                <a:cs typeface="Verdana"/>
              </a:rPr>
              <a:t>2 open seats</a:t>
            </a:r>
            <a:endParaRPr lang="en-US" sz="2800" b="1" dirty="0">
              <a:latin typeface="Verdana"/>
              <a:cs typeface="Verdana"/>
            </a:endParaRPr>
          </a:p>
        </p:txBody>
      </p:sp>
      <p:pic>
        <p:nvPicPr>
          <p:cNvPr id="10" name="Picture 9">
            <a:extLst>
              <a:ext uri="{FF2B5EF4-FFF2-40B4-BE49-F238E27FC236}">
                <a16:creationId xmlns:a16="http://schemas.microsoft.com/office/drawing/2014/main" id="{9BB81069-62AF-457A-AEFD-F746A5A8EA5E}"/>
              </a:ext>
            </a:extLst>
          </p:cNvPr>
          <p:cNvPicPr>
            <a:picLocks noChangeAspect="1"/>
          </p:cNvPicPr>
          <p:nvPr/>
        </p:nvPicPr>
        <p:blipFill>
          <a:blip r:embed="rId4"/>
          <a:stretch>
            <a:fillRect/>
          </a:stretch>
        </p:blipFill>
        <p:spPr>
          <a:xfrm>
            <a:off x="15376238" y="3111116"/>
            <a:ext cx="4867750" cy="4867750"/>
          </a:xfrm>
          <a:prstGeom prst="rect">
            <a:avLst/>
          </a:prstGeom>
        </p:spPr>
      </p:pic>
      <p:sp>
        <p:nvSpPr>
          <p:cNvPr id="13" name="Rectangle 12">
            <a:extLst>
              <a:ext uri="{FF2B5EF4-FFF2-40B4-BE49-F238E27FC236}">
                <a16:creationId xmlns:a16="http://schemas.microsoft.com/office/drawing/2014/main" id="{9680FA81-70E2-C6BD-1C7C-EDC4FD6B03E5}"/>
              </a:ext>
            </a:extLst>
          </p:cNvPr>
          <p:cNvSpPr/>
          <p:nvPr/>
        </p:nvSpPr>
        <p:spPr>
          <a:xfrm>
            <a:off x="15548502" y="11364928"/>
            <a:ext cx="5030543" cy="966931"/>
          </a:xfrm>
          <a:prstGeom prst="rect">
            <a:avLst/>
          </a:prstGeom>
        </p:spPr>
        <p:txBody>
          <a:bodyPr wrap="none">
            <a:spAutoFit/>
          </a:bodyPr>
          <a:lstStyle/>
          <a:p>
            <a:pPr marL="54679" algn="ctr">
              <a:spcBef>
                <a:spcPts val="127"/>
              </a:spcBef>
              <a:tabLst>
                <a:tab pos="3287676" algn="l"/>
              </a:tabLst>
            </a:pPr>
            <a:r>
              <a:rPr lang="en-US" sz="2800" spc="-6" dirty="0">
                <a:cs typeface="Verdana"/>
              </a:rPr>
              <a:t>Current</a:t>
            </a:r>
            <a:r>
              <a:rPr lang="en-US" sz="2800" spc="61" dirty="0">
                <a:cs typeface="Verdana"/>
              </a:rPr>
              <a:t> Undecided Seats:</a:t>
            </a:r>
          </a:p>
          <a:p>
            <a:pPr marL="54679" algn="ctr">
              <a:spcBef>
                <a:spcPts val="127"/>
              </a:spcBef>
              <a:tabLst>
                <a:tab pos="3287676" algn="l"/>
              </a:tabLst>
            </a:pPr>
            <a:r>
              <a:rPr lang="en-US" sz="2800" spc="61" dirty="0">
                <a:cs typeface="Verdana"/>
              </a:rPr>
              <a:t>50</a:t>
            </a:r>
            <a:endParaRPr lang="en-US" sz="2800" dirty="0">
              <a:cs typeface="Verdana"/>
            </a:endParaRPr>
          </a:p>
        </p:txBody>
      </p:sp>
      <p:pic>
        <p:nvPicPr>
          <p:cNvPr id="16" name="Picture 15">
            <a:extLst>
              <a:ext uri="{FF2B5EF4-FFF2-40B4-BE49-F238E27FC236}">
                <a16:creationId xmlns:a16="http://schemas.microsoft.com/office/drawing/2014/main" id="{72A6F207-AA87-3394-674F-D23447F73826}"/>
              </a:ext>
            </a:extLst>
          </p:cNvPr>
          <p:cNvPicPr>
            <a:picLocks noChangeAspect="1"/>
          </p:cNvPicPr>
          <p:nvPr/>
        </p:nvPicPr>
        <p:blipFill rotWithShape="1">
          <a:blip r:embed="rId5"/>
          <a:srcRect t="2788"/>
          <a:stretch/>
        </p:blipFill>
        <p:spPr>
          <a:xfrm>
            <a:off x="917905" y="3182476"/>
            <a:ext cx="11839496" cy="9895079"/>
          </a:xfrm>
          <a:prstGeom prst="rect">
            <a:avLst/>
          </a:prstGeom>
        </p:spPr>
      </p:pic>
      <p:pic>
        <p:nvPicPr>
          <p:cNvPr id="18" name="Picture 17">
            <a:extLst>
              <a:ext uri="{FF2B5EF4-FFF2-40B4-BE49-F238E27FC236}">
                <a16:creationId xmlns:a16="http://schemas.microsoft.com/office/drawing/2014/main" id="{1FABBB1A-6157-0109-D566-13D3E164E49F}"/>
              </a:ext>
            </a:extLst>
          </p:cNvPr>
          <p:cNvPicPr>
            <a:picLocks noChangeAspect="1"/>
          </p:cNvPicPr>
          <p:nvPr/>
        </p:nvPicPr>
        <p:blipFill rotWithShape="1">
          <a:blip r:embed="rId6"/>
          <a:srcRect t="22059"/>
          <a:stretch/>
        </p:blipFill>
        <p:spPr>
          <a:xfrm>
            <a:off x="2932366" y="2579161"/>
            <a:ext cx="6857200" cy="368938"/>
          </a:xfrm>
          <a:prstGeom prst="rect">
            <a:avLst/>
          </a:prstGeom>
        </p:spPr>
      </p:pic>
    </p:spTree>
    <p:extLst>
      <p:ext uri="{BB962C8B-B14F-4D97-AF65-F5344CB8AC3E}">
        <p14:creationId xmlns:p14="http://schemas.microsoft.com/office/powerpoint/2010/main" val="762299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11BFC-B4D2-47E2-F949-0747812B417C}"/>
              </a:ext>
            </a:extLst>
          </p:cNvPr>
          <p:cNvSpPr>
            <a:spLocks noGrp="1"/>
          </p:cNvSpPr>
          <p:nvPr>
            <p:ph type="title"/>
          </p:nvPr>
        </p:nvSpPr>
        <p:spPr>
          <a:xfrm>
            <a:off x="915988" y="941271"/>
            <a:ext cx="21717000" cy="950976"/>
          </a:xfrm>
        </p:spPr>
        <p:txBody>
          <a:bodyPr/>
          <a:lstStyle/>
          <a:p>
            <a:r>
              <a:rPr lang="en-US" dirty="0"/>
              <a:t>The Senate is currently a toss-up</a:t>
            </a:r>
          </a:p>
        </p:txBody>
      </p:sp>
      <p:sp>
        <p:nvSpPr>
          <p:cNvPr id="4" name="Text Placeholder 3">
            <a:extLst>
              <a:ext uri="{FF2B5EF4-FFF2-40B4-BE49-F238E27FC236}">
                <a16:creationId xmlns:a16="http://schemas.microsoft.com/office/drawing/2014/main" id="{60021B51-90DA-24E7-48BD-E9001DFB3524}"/>
              </a:ext>
            </a:extLst>
          </p:cNvPr>
          <p:cNvSpPr>
            <a:spLocks noGrp="1"/>
          </p:cNvSpPr>
          <p:nvPr>
            <p:ph type="body" sz="quarter" idx="20"/>
          </p:nvPr>
        </p:nvSpPr>
        <p:spPr>
          <a:xfrm>
            <a:off x="910479" y="12462141"/>
            <a:ext cx="21717000" cy="852840"/>
          </a:xfrm>
        </p:spPr>
        <p:txBody>
          <a:bodyPr>
            <a:normAutofit/>
          </a:bodyPr>
          <a:lstStyle/>
          <a:p>
            <a:r>
              <a:rPr lang="en-US" sz="1400" dirty="0"/>
              <a:t>Source: fivethirtyeight.com as of November 2, 2022.</a:t>
            </a:r>
          </a:p>
        </p:txBody>
      </p:sp>
      <p:pic>
        <p:nvPicPr>
          <p:cNvPr id="7" name="Picture 6">
            <a:extLst>
              <a:ext uri="{FF2B5EF4-FFF2-40B4-BE49-F238E27FC236}">
                <a16:creationId xmlns:a16="http://schemas.microsoft.com/office/drawing/2014/main" id="{27355D60-6165-0E7C-6C2B-A013BCEC29CE}"/>
              </a:ext>
            </a:extLst>
          </p:cNvPr>
          <p:cNvPicPr>
            <a:picLocks noChangeAspect="1"/>
          </p:cNvPicPr>
          <p:nvPr/>
        </p:nvPicPr>
        <p:blipFill rotWithShape="1">
          <a:blip r:embed="rId2"/>
          <a:srcRect t="13274"/>
          <a:stretch/>
        </p:blipFill>
        <p:spPr>
          <a:xfrm>
            <a:off x="915988" y="2993531"/>
            <a:ext cx="11277599" cy="9645569"/>
          </a:xfrm>
          <a:prstGeom prst="rect">
            <a:avLst/>
          </a:prstGeom>
        </p:spPr>
      </p:pic>
      <p:sp>
        <p:nvSpPr>
          <p:cNvPr id="5" name="TextBox 4">
            <a:extLst>
              <a:ext uri="{FF2B5EF4-FFF2-40B4-BE49-F238E27FC236}">
                <a16:creationId xmlns:a16="http://schemas.microsoft.com/office/drawing/2014/main" id="{9FE245F8-9E2B-37B4-7AEC-D2196E32D2A3}"/>
              </a:ext>
            </a:extLst>
          </p:cNvPr>
          <p:cNvSpPr txBox="1"/>
          <p:nvPr/>
        </p:nvSpPr>
        <p:spPr>
          <a:xfrm>
            <a:off x="13200184" y="3857178"/>
            <a:ext cx="9290539" cy="6001643"/>
          </a:xfrm>
          <a:prstGeom prst="rect">
            <a:avLst/>
          </a:prstGeom>
          <a:noFill/>
        </p:spPr>
        <p:txBody>
          <a:bodyPr wrap="square" rtlCol="0">
            <a:spAutoFit/>
          </a:bodyPr>
          <a:lstStyle/>
          <a:p>
            <a:pPr marL="457200" indent="-457200">
              <a:buFont typeface="Arial" panose="020B0604020202020204" pitchFamily="34" charset="0"/>
              <a:buChar char="•"/>
            </a:pPr>
            <a:r>
              <a:rPr lang="en-US" sz="3200" dirty="0"/>
              <a:t>The Republican’s two best pick-up opportunities are Nevada and Georgia.</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Democrats are hoping to pick up Pennsylvania, but that race has recently gotten a lot tighter.</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Democratic incumbents currently have an edge in Arizona and New Hampshire, while the Senate races in North Carolina, Ohio and Wisconsin will likely result in Republican winners.</a:t>
            </a:r>
          </a:p>
        </p:txBody>
      </p:sp>
      <p:sp>
        <p:nvSpPr>
          <p:cNvPr id="6" name="Subtitle 2">
            <a:extLst>
              <a:ext uri="{FF2B5EF4-FFF2-40B4-BE49-F238E27FC236}">
                <a16:creationId xmlns:a16="http://schemas.microsoft.com/office/drawing/2014/main" id="{54ADDCB1-2467-D555-5F82-A8A1BE0D502D}"/>
              </a:ext>
            </a:extLst>
          </p:cNvPr>
          <p:cNvSpPr>
            <a:spLocks noGrp="1"/>
          </p:cNvSpPr>
          <p:nvPr>
            <p:ph type="subTitle" idx="13"/>
          </p:nvPr>
        </p:nvSpPr>
        <p:spPr>
          <a:xfrm>
            <a:off x="921498" y="1680280"/>
            <a:ext cx="21711490" cy="612067"/>
          </a:xfrm>
        </p:spPr>
        <p:txBody>
          <a:bodyPr/>
          <a:lstStyle/>
          <a:p>
            <a:r>
              <a:rPr lang="en-US" dirty="0"/>
              <a:t>The party that wins two of the three closest states will likely win the Senate majority</a:t>
            </a:r>
          </a:p>
        </p:txBody>
      </p:sp>
    </p:spTree>
    <p:extLst>
      <p:ext uri="{BB962C8B-B14F-4D97-AF65-F5344CB8AC3E}">
        <p14:creationId xmlns:p14="http://schemas.microsoft.com/office/powerpoint/2010/main" val="3358097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It’s all About the Independent Voters Once Again</a:t>
            </a:r>
          </a:p>
        </p:txBody>
      </p:sp>
      <p:sp>
        <p:nvSpPr>
          <p:cNvPr id="4" name="Text Placeholder 3"/>
          <p:cNvSpPr>
            <a:spLocks noGrp="1"/>
          </p:cNvSpPr>
          <p:nvPr>
            <p:ph type="body" sz="quarter" idx="20"/>
          </p:nvPr>
        </p:nvSpPr>
        <p:spPr>
          <a:xfrm>
            <a:off x="915988" y="12429053"/>
            <a:ext cx="21717000" cy="852840"/>
          </a:xfrm>
        </p:spPr>
        <p:txBody>
          <a:bodyPr>
            <a:normAutofit/>
          </a:bodyPr>
          <a:lstStyle/>
          <a:p>
            <a:endParaRPr lang="en-US" sz="1400" dirty="0"/>
          </a:p>
          <a:p>
            <a:r>
              <a:rPr lang="en-US" sz="1400" dirty="0"/>
              <a:t>Latest polling data available from September 1-16, 2022. </a:t>
            </a:r>
          </a:p>
          <a:p>
            <a:r>
              <a:rPr lang="en-US" sz="1400" dirty="0"/>
              <a:t>Source: Gallup as of November 1, 2022.</a:t>
            </a:r>
          </a:p>
        </p:txBody>
      </p:sp>
      <p:grpSp>
        <p:nvGrpSpPr>
          <p:cNvPr id="3" name="Group 2">
            <a:extLst>
              <a:ext uri="{FF2B5EF4-FFF2-40B4-BE49-F238E27FC236}">
                <a16:creationId xmlns:a16="http://schemas.microsoft.com/office/drawing/2014/main" id="{9EBDCBBA-5503-E5E3-00C4-B36186E05801}"/>
              </a:ext>
            </a:extLst>
          </p:cNvPr>
          <p:cNvGrpSpPr/>
          <p:nvPr/>
        </p:nvGrpSpPr>
        <p:grpSpPr>
          <a:xfrm>
            <a:off x="10888923" y="3078500"/>
            <a:ext cx="11020833" cy="7953280"/>
            <a:chOff x="760184" y="2934599"/>
            <a:chExt cx="11020833" cy="7953280"/>
          </a:xfrm>
        </p:grpSpPr>
        <p:sp>
          <p:nvSpPr>
            <p:cNvPr id="6" name="TextBox 5"/>
            <p:cNvSpPr txBox="1"/>
            <p:nvPr/>
          </p:nvSpPr>
          <p:spPr>
            <a:xfrm>
              <a:off x="915988" y="2934599"/>
              <a:ext cx="10858500" cy="830997"/>
            </a:xfrm>
            <a:prstGeom prst="rect">
              <a:avLst/>
            </a:prstGeom>
            <a:noFill/>
          </p:spPr>
          <p:txBody>
            <a:bodyPr wrap="square" rtlCol="0">
              <a:spAutoFit/>
            </a:bodyPr>
            <a:lstStyle/>
            <a:p>
              <a:pPr algn="ctr"/>
              <a:r>
                <a:rPr lang="en-US" sz="2400" b="1" dirty="0">
                  <a:solidFill>
                    <a:schemeClr val="tx2"/>
                  </a:solidFill>
                </a:rPr>
                <a:t>Party Affiliation Identification Gallup Poll </a:t>
              </a:r>
            </a:p>
            <a:p>
              <a:pPr algn="ctr"/>
              <a:r>
                <a:rPr lang="en-US" sz="2400" b="1" dirty="0">
                  <a:solidFill>
                    <a:schemeClr val="tx2"/>
                  </a:solidFill>
                </a:rPr>
                <a:t>as of November 2022</a:t>
              </a:r>
            </a:p>
          </p:txBody>
        </p:sp>
        <p:graphicFrame>
          <p:nvGraphicFramePr>
            <p:cNvPr id="7" name="Chart 6"/>
            <p:cNvGraphicFramePr/>
            <p:nvPr>
              <p:extLst>
                <p:ext uri="{D42A27DB-BD31-4B8C-83A1-F6EECF244321}">
                  <p14:modId xmlns:p14="http://schemas.microsoft.com/office/powerpoint/2010/main" val="389623440"/>
                </p:ext>
              </p:extLst>
            </p:nvPr>
          </p:nvGraphicFramePr>
          <p:xfrm>
            <a:off x="760184" y="4076010"/>
            <a:ext cx="11020833" cy="6811869"/>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5" name="Group 4">
            <a:extLst>
              <a:ext uri="{FF2B5EF4-FFF2-40B4-BE49-F238E27FC236}">
                <a16:creationId xmlns:a16="http://schemas.microsoft.com/office/drawing/2014/main" id="{A86DB963-2B95-BC8F-E6A3-3A23A6B6DEAA}"/>
              </a:ext>
            </a:extLst>
          </p:cNvPr>
          <p:cNvGrpSpPr/>
          <p:nvPr/>
        </p:nvGrpSpPr>
        <p:grpSpPr>
          <a:xfrm>
            <a:off x="915988" y="3078500"/>
            <a:ext cx="11020833" cy="7846802"/>
            <a:chOff x="11787546" y="2934599"/>
            <a:chExt cx="11020833" cy="7846802"/>
          </a:xfrm>
        </p:grpSpPr>
        <p:sp>
          <p:nvSpPr>
            <p:cNvPr id="8" name="TextBox 7"/>
            <p:cNvSpPr txBox="1"/>
            <p:nvPr/>
          </p:nvSpPr>
          <p:spPr>
            <a:xfrm>
              <a:off x="11943350" y="2934599"/>
              <a:ext cx="10858500" cy="830997"/>
            </a:xfrm>
            <a:prstGeom prst="rect">
              <a:avLst/>
            </a:prstGeom>
            <a:noFill/>
          </p:spPr>
          <p:txBody>
            <a:bodyPr wrap="square" rtlCol="0">
              <a:spAutoFit/>
            </a:bodyPr>
            <a:lstStyle/>
            <a:p>
              <a:pPr algn="ctr"/>
              <a:r>
                <a:rPr lang="en-US" sz="2400" b="1" dirty="0">
                  <a:solidFill>
                    <a:schemeClr val="tx2"/>
                  </a:solidFill>
                </a:rPr>
                <a:t>Party Affiliation Identification Gallup Poll </a:t>
              </a:r>
            </a:p>
            <a:p>
              <a:pPr algn="ctr"/>
              <a:r>
                <a:rPr lang="en-US" sz="2400" b="1" dirty="0">
                  <a:solidFill>
                    <a:schemeClr val="tx2"/>
                  </a:solidFill>
                </a:rPr>
                <a:t>as of November 2020</a:t>
              </a:r>
            </a:p>
          </p:txBody>
        </p:sp>
        <p:graphicFrame>
          <p:nvGraphicFramePr>
            <p:cNvPr id="9" name="Chart 8"/>
            <p:cNvGraphicFramePr/>
            <p:nvPr>
              <p:extLst>
                <p:ext uri="{D42A27DB-BD31-4B8C-83A1-F6EECF244321}">
                  <p14:modId xmlns:p14="http://schemas.microsoft.com/office/powerpoint/2010/main" val="2091588137"/>
                </p:ext>
              </p:extLst>
            </p:nvPr>
          </p:nvGraphicFramePr>
          <p:xfrm>
            <a:off x="11787546" y="4076010"/>
            <a:ext cx="11020833" cy="6705391"/>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3874124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3476605" y="10093006"/>
            <a:ext cx="545484" cy="2191084"/>
          </a:xfrm>
          <a:prstGeom prst="rect">
            <a:avLst/>
          </a:prstGeom>
          <a:blipFill>
            <a:blip r:embed="rId3" cstate="print"/>
            <a:stretch>
              <a:fillRect/>
            </a:stretch>
          </a:blipFill>
        </p:spPr>
        <p:txBody>
          <a:bodyPr wrap="square" lIns="0" tIns="0" rIns="0" bIns="0" rtlCol="0"/>
          <a:lstStyle/>
          <a:p>
            <a:endParaRPr sz="2183"/>
          </a:p>
        </p:txBody>
      </p:sp>
      <p:sp>
        <p:nvSpPr>
          <p:cNvPr id="4" name="object 4"/>
          <p:cNvSpPr/>
          <p:nvPr/>
        </p:nvSpPr>
        <p:spPr>
          <a:xfrm>
            <a:off x="918187" y="2351072"/>
            <a:ext cx="21713021" cy="0"/>
          </a:xfrm>
          <a:custGeom>
            <a:avLst/>
            <a:gdLst/>
            <a:ahLst/>
            <a:cxnLst/>
            <a:rect l="l" t="t" r="r" b="b"/>
            <a:pathLst>
              <a:path w="17903190">
                <a:moveTo>
                  <a:pt x="0" y="0"/>
                </a:moveTo>
                <a:lnTo>
                  <a:pt x="17902975" y="0"/>
                </a:lnTo>
              </a:path>
            </a:pathLst>
          </a:custGeom>
          <a:ln w="5025">
            <a:solidFill>
              <a:srgbClr val="97A3AD"/>
            </a:solidFill>
          </a:ln>
        </p:spPr>
        <p:txBody>
          <a:bodyPr wrap="square" lIns="0" tIns="0" rIns="0" bIns="0" rtlCol="0"/>
          <a:lstStyle/>
          <a:p>
            <a:endParaRPr sz="2183"/>
          </a:p>
        </p:txBody>
      </p:sp>
      <p:sp>
        <p:nvSpPr>
          <p:cNvPr id="5" name="object 5"/>
          <p:cNvSpPr txBox="1">
            <a:spLocks noGrp="1"/>
          </p:cNvSpPr>
          <p:nvPr>
            <p:ph type="title"/>
          </p:nvPr>
        </p:nvSpPr>
        <p:spPr>
          <a:xfrm>
            <a:off x="918187" y="396377"/>
            <a:ext cx="21897528" cy="2323878"/>
          </a:xfrm>
          <a:prstGeom prst="rect">
            <a:avLst/>
          </a:prstGeom>
        </p:spPr>
        <p:txBody>
          <a:bodyPr vert="horz" wrap="square" lIns="0" tIns="15403" rIns="0" bIns="0" rtlCol="0" anchor="t">
            <a:spAutoFit/>
          </a:bodyPr>
          <a:lstStyle/>
          <a:p>
            <a:pPr marL="15403">
              <a:lnSpc>
                <a:spcPct val="100000"/>
              </a:lnSpc>
              <a:spcBef>
                <a:spcPts val="121"/>
              </a:spcBef>
            </a:pPr>
            <a:r>
              <a:rPr lang="en-US" sz="5000" dirty="0"/>
              <a:t>Democrats could establish an outright Senate lead in the 2022</a:t>
            </a:r>
            <a:br>
              <a:rPr lang="en-US" sz="5000" dirty="0"/>
            </a:br>
            <a:r>
              <a:rPr lang="en-US" sz="5000" dirty="0"/>
              <a:t>mid-term election, but demographics favor Republicans in 2024</a:t>
            </a:r>
            <a:br>
              <a:rPr lang="en-US" sz="5000" dirty="0"/>
            </a:br>
            <a:endParaRPr lang="en-US" sz="5000" dirty="0"/>
          </a:p>
        </p:txBody>
      </p:sp>
      <p:sp>
        <p:nvSpPr>
          <p:cNvPr id="6" name="object 6"/>
          <p:cNvSpPr txBox="1"/>
          <p:nvPr/>
        </p:nvSpPr>
        <p:spPr>
          <a:xfrm>
            <a:off x="811446" y="12918571"/>
            <a:ext cx="4529069" cy="208691"/>
          </a:xfrm>
          <a:prstGeom prst="rect">
            <a:avLst/>
          </a:prstGeom>
        </p:spPr>
        <p:txBody>
          <a:bodyPr vert="horz" wrap="square" lIns="0" tIns="16173" rIns="0" bIns="0" rtlCol="0">
            <a:spAutoFit/>
          </a:bodyPr>
          <a:lstStyle/>
          <a:p>
            <a:pPr marL="15403">
              <a:lnSpc>
                <a:spcPts val="1540"/>
              </a:lnSpc>
            </a:pPr>
            <a:r>
              <a:rPr sz="1395" dirty="0">
                <a:latin typeface="Verdana"/>
                <a:cs typeface="Verdana"/>
              </a:rPr>
              <a:t>Source: </a:t>
            </a:r>
            <a:r>
              <a:rPr lang="en-US" sz="1395" dirty="0">
                <a:latin typeface="Verdana"/>
                <a:cs typeface="Verdana"/>
              </a:rPr>
              <a:t>Federated Hermes</a:t>
            </a:r>
            <a:endParaRPr sz="1395" dirty="0">
              <a:latin typeface="Verdana"/>
              <a:cs typeface="Verdana"/>
            </a:endParaRPr>
          </a:p>
        </p:txBody>
      </p:sp>
      <p:sp>
        <p:nvSpPr>
          <p:cNvPr id="14" name="object 14"/>
          <p:cNvSpPr txBox="1"/>
          <p:nvPr/>
        </p:nvSpPr>
        <p:spPr>
          <a:xfrm>
            <a:off x="1626185" y="3675478"/>
            <a:ext cx="16441057" cy="1169724"/>
          </a:xfrm>
          <a:prstGeom prst="rect">
            <a:avLst/>
          </a:prstGeom>
        </p:spPr>
        <p:txBody>
          <a:bodyPr vert="horz" wrap="square" lIns="0" tIns="16173" rIns="0" bIns="0" rtlCol="0">
            <a:spAutoFit/>
          </a:bodyPr>
          <a:lstStyle/>
          <a:p>
            <a:pPr marL="15403">
              <a:spcBef>
                <a:spcPts val="2280"/>
              </a:spcBef>
            </a:pPr>
            <a:r>
              <a:rPr lang="en-US" sz="2789" dirty="0">
                <a:cs typeface="Verdana"/>
              </a:rPr>
              <a:t>In the </a:t>
            </a:r>
            <a:r>
              <a:rPr lang="en-US" sz="2789" b="1" dirty="0">
                <a:solidFill>
                  <a:schemeClr val="accent1"/>
                </a:solidFill>
                <a:cs typeface="Verdana"/>
              </a:rPr>
              <a:t>November 2022 </a:t>
            </a:r>
            <a:r>
              <a:rPr lang="en-US" sz="2789" dirty="0">
                <a:cs typeface="Verdana"/>
              </a:rPr>
              <a:t>midterms, </a:t>
            </a:r>
            <a:r>
              <a:rPr lang="en-US" sz="2789" b="1" i="1" u="sng" dirty="0">
                <a:solidFill>
                  <a:schemeClr val="accent1"/>
                </a:solidFill>
                <a:cs typeface="Verdana"/>
              </a:rPr>
              <a:t>35 seats</a:t>
            </a:r>
            <a:r>
              <a:rPr lang="en-US" sz="2789" b="1" i="1" dirty="0">
                <a:solidFill>
                  <a:schemeClr val="accent1"/>
                </a:solidFill>
                <a:cs typeface="Verdana"/>
              </a:rPr>
              <a:t> </a:t>
            </a:r>
            <a:r>
              <a:rPr lang="en-US" sz="2789" dirty="0">
                <a:cs typeface="Verdana"/>
              </a:rPr>
              <a:t>are up for election:</a:t>
            </a:r>
          </a:p>
          <a:p>
            <a:pPr marL="15403">
              <a:spcBef>
                <a:spcPts val="2280"/>
              </a:spcBef>
            </a:pPr>
            <a:r>
              <a:rPr lang="en-US" sz="2789" b="1" dirty="0">
                <a:solidFill>
                  <a:srgbClr val="C00000"/>
                </a:solidFill>
                <a:cs typeface="Verdana"/>
              </a:rPr>
              <a:t>Republicans</a:t>
            </a:r>
            <a:r>
              <a:rPr lang="en-US" sz="2789" dirty="0">
                <a:cs typeface="Verdana"/>
              </a:rPr>
              <a:t> defending </a:t>
            </a:r>
            <a:r>
              <a:rPr lang="en-US" sz="2789" b="1" dirty="0">
                <a:solidFill>
                  <a:srgbClr val="C00000"/>
                </a:solidFill>
                <a:cs typeface="Verdana"/>
              </a:rPr>
              <a:t>21</a:t>
            </a:r>
            <a:r>
              <a:rPr lang="en-US" sz="2789" dirty="0">
                <a:solidFill>
                  <a:srgbClr val="C00000"/>
                </a:solidFill>
                <a:cs typeface="Verdana"/>
              </a:rPr>
              <a:t> </a:t>
            </a:r>
            <a:r>
              <a:rPr lang="en-US" sz="2789" b="1" dirty="0">
                <a:solidFill>
                  <a:srgbClr val="C00000"/>
                </a:solidFill>
                <a:cs typeface="Verdana"/>
              </a:rPr>
              <a:t>seats</a:t>
            </a:r>
            <a:r>
              <a:rPr lang="en-US" sz="2789" b="1" dirty="0">
                <a:cs typeface="Verdana"/>
              </a:rPr>
              <a:t>,</a:t>
            </a:r>
            <a:r>
              <a:rPr lang="en-US" sz="2789" dirty="0">
                <a:cs typeface="Verdana"/>
              </a:rPr>
              <a:t> but </a:t>
            </a:r>
            <a:r>
              <a:rPr lang="en-US" sz="2789" b="1" dirty="0">
                <a:solidFill>
                  <a:schemeClr val="tx2"/>
                </a:solidFill>
                <a:cs typeface="Verdana"/>
              </a:rPr>
              <a:t>Democrats</a:t>
            </a:r>
            <a:r>
              <a:rPr lang="en-US" sz="2789" dirty="0">
                <a:cs typeface="Verdana"/>
              </a:rPr>
              <a:t> only defending </a:t>
            </a:r>
            <a:r>
              <a:rPr lang="en-US" sz="2789" b="1" dirty="0">
                <a:solidFill>
                  <a:schemeClr val="tx2"/>
                </a:solidFill>
                <a:cs typeface="Verdana"/>
              </a:rPr>
              <a:t>14 seats</a:t>
            </a:r>
            <a:r>
              <a:rPr lang="en-US" sz="2789" dirty="0">
                <a:cs typeface="Verdana"/>
              </a:rPr>
              <a:t>.</a:t>
            </a:r>
            <a:endParaRPr sz="2789" dirty="0">
              <a:latin typeface="Verdana"/>
              <a:cs typeface="Verdana"/>
            </a:endParaRPr>
          </a:p>
        </p:txBody>
      </p:sp>
      <p:sp>
        <p:nvSpPr>
          <p:cNvPr id="53" name="object 53"/>
          <p:cNvSpPr/>
          <p:nvPr/>
        </p:nvSpPr>
        <p:spPr>
          <a:xfrm>
            <a:off x="16819929" y="3848416"/>
            <a:ext cx="5131864" cy="4808895"/>
          </a:xfrm>
          <a:prstGeom prst="rect">
            <a:avLst/>
          </a:prstGeom>
          <a:blipFill>
            <a:blip r:embed="rId4" cstate="print"/>
            <a:stretch>
              <a:fillRect/>
            </a:stretch>
          </a:blipFill>
        </p:spPr>
        <p:txBody>
          <a:bodyPr wrap="square" lIns="0" tIns="0" rIns="0" bIns="0" rtlCol="0"/>
          <a:lstStyle/>
          <a:p>
            <a:endParaRPr sz="2183"/>
          </a:p>
        </p:txBody>
      </p:sp>
      <p:sp>
        <p:nvSpPr>
          <p:cNvPr id="22" name="Rectangle 21">
            <a:extLst>
              <a:ext uri="{FF2B5EF4-FFF2-40B4-BE49-F238E27FC236}">
                <a16:creationId xmlns:a16="http://schemas.microsoft.com/office/drawing/2014/main" id="{F44693A7-936A-4061-887A-7CB1A77D1A29}"/>
              </a:ext>
            </a:extLst>
          </p:cNvPr>
          <p:cNvSpPr/>
          <p:nvPr/>
        </p:nvSpPr>
        <p:spPr>
          <a:xfrm>
            <a:off x="873490" y="5612046"/>
            <a:ext cx="12192000" cy="512576"/>
          </a:xfrm>
          <a:prstGeom prst="rect">
            <a:avLst/>
          </a:prstGeom>
        </p:spPr>
        <p:txBody>
          <a:bodyPr>
            <a:spAutoFit/>
          </a:bodyPr>
          <a:lstStyle/>
          <a:p>
            <a:pPr>
              <a:lnSpc>
                <a:spcPct val="107000"/>
              </a:lnSpc>
              <a:spcAft>
                <a:spcPts val="800"/>
              </a:spcAft>
            </a:pPr>
            <a:r>
              <a:rPr lang="en-US" sz="2800" b="1" dirty="0">
                <a:solidFill>
                  <a:srgbClr val="C00000"/>
                </a:solidFill>
                <a:ea typeface="Calibri" panose="020F0502020204030204" pitchFamily="34" charset="0"/>
                <a:cs typeface="Times New Roman" panose="02020603050405020304" pitchFamily="18" charset="0"/>
              </a:rPr>
              <a:t>Republican </a:t>
            </a:r>
            <a:r>
              <a:rPr lang="en-US" sz="2800" dirty="0">
                <a:ea typeface="Calibri" panose="020F0502020204030204" pitchFamily="34" charset="0"/>
                <a:cs typeface="Times New Roman" panose="02020603050405020304" pitchFamily="18" charset="0"/>
              </a:rPr>
              <a:t>Senate retirements for 2022 already announced: </a:t>
            </a:r>
          </a:p>
        </p:txBody>
      </p:sp>
      <p:sp>
        <p:nvSpPr>
          <p:cNvPr id="24" name="Rectangle 23">
            <a:extLst>
              <a:ext uri="{FF2B5EF4-FFF2-40B4-BE49-F238E27FC236}">
                <a16:creationId xmlns:a16="http://schemas.microsoft.com/office/drawing/2014/main" id="{6C87CD9A-4598-42BF-93E6-989F51EC9A12}"/>
              </a:ext>
            </a:extLst>
          </p:cNvPr>
          <p:cNvSpPr/>
          <p:nvPr/>
        </p:nvSpPr>
        <p:spPr>
          <a:xfrm>
            <a:off x="873490" y="8846986"/>
            <a:ext cx="16979797" cy="1077218"/>
          </a:xfrm>
          <a:prstGeom prst="rect">
            <a:avLst/>
          </a:prstGeom>
        </p:spPr>
        <p:txBody>
          <a:bodyPr wrap="square">
            <a:spAutoFit/>
          </a:bodyPr>
          <a:lstStyle/>
          <a:p>
            <a:r>
              <a:rPr lang="en-US" sz="3200" dirty="0"/>
              <a:t>Conclusion: it is much easier for the Democrats to win and re-claim an open seat than an incumbent seat.</a:t>
            </a:r>
          </a:p>
        </p:txBody>
      </p:sp>
      <p:pic>
        <p:nvPicPr>
          <p:cNvPr id="2" name="Picture 1">
            <a:extLst>
              <a:ext uri="{FF2B5EF4-FFF2-40B4-BE49-F238E27FC236}">
                <a16:creationId xmlns:a16="http://schemas.microsoft.com/office/drawing/2014/main" id="{FE7C4304-EE17-4AF8-AA79-7CE4C6FAA5EC}"/>
              </a:ext>
            </a:extLst>
          </p:cNvPr>
          <p:cNvPicPr>
            <a:picLocks/>
          </p:cNvPicPr>
          <p:nvPr/>
        </p:nvPicPr>
        <p:blipFill rotWithShape="1">
          <a:blip r:embed="rId5"/>
          <a:srcRect l="8260" b="25573"/>
          <a:stretch/>
        </p:blipFill>
        <p:spPr>
          <a:xfrm>
            <a:off x="1017044" y="6268999"/>
            <a:ext cx="2039112" cy="1444752"/>
          </a:xfrm>
          <a:prstGeom prst="rect">
            <a:avLst/>
          </a:prstGeom>
        </p:spPr>
      </p:pic>
      <p:sp>
        <p:nvSpPr>
          <p:cNvPr id="7" name="TextBox 6">
            <a:extLst>
              <a:ext uri="{FF2B5EF4-FFF2-40B4-BE49-F238E27FC236}">
                <a16:creationId xmlns:a16="http://schemas.microsoft.com/office/drawing/2014/main" id="{4F48A196-4EBE-43FD-B9E6-A425D6F2B34D}"/>
              </a:ext>
            </a:extLst>
          </p:cNvPr>
          <p:cNvSpPr txBox="1"/>
          <p:nvPr/>
        </p:nvSpPr>
        <p:spPr>
          <a:xfrm>
            <a:off x="907917" y="7726069"/>
            <a:ext cx="1919115" cy="646331"/>
          </a:xfrm>
          <a:prstGeom prst="rect">
            <a:avLst/>
          </a:prstGeom>
          <a:noFill/>
        </p:spPr>
        <p:txBody>
          <a:bodyPr wrap="none" rtlCol="0">
            <a:spAutoFit/>
          </a:bodyPr>
          <a:lstStyle/>
          <a:p>
            <a:r>
              <a:rPr lang="en-US" b="1" dirty="0"/>
              <a:t>Senator (PA)</a:t>
            </a:r>
          </a:p>
          <a:p>
            <a:r>
              <a:rPr lang="en-US" b="1" dirty="0"/>
              <a:t>Pat Toomey </a:t>
            </a:r>
          </a:p>
        </p:txBody>
      </p:sp>
      <p:pic>
        <p:nvPicPr>
          <p:cNvPr id="9" name="Picture 8">
            <a:extLst>
              <a:ext uri="{FF2B5EF4-FFF2-40B4-BE49-F238E27FC236}">
                <a16:creationId xmlns:a16="http://schemas.microsoft.com/office/drawing/2014/main" id="{DFD9A597-DB81-499C-917A-6634C3DB794F}"/>
              </a:ext>
            </a:extLst>
          </p:cNvPr>
          <p:cNvPicPr>
            <a:picLocks noChangeAspect="1"/>
          </p:cNvPicPr>
          <p:nvPr/>
        </p:nvPicPr>
        <p:blipFill rotWithShape="1">
          <a:blip r:embed="rId6"/>
          <a:srcRect b="43459"/>
          <a:stretch/>
        </p:blipFill>
        <p:spPr>
          <a:xfrm>
            <a:off x="3615033" y="6260926"/>
            <a:ext cx="2041761" cy="1441304"/>
          </a:xfrm>
          <a:prstGeom prst="rect">
            <a:avLst/>
          </a:prstGeom>
        </p:spPr>
      </p:pic>
      <p:sp>
        <p:nvSpPr>
          <p:cNvPr id="16" name="TextBox 15">
            <a:extLst>
              <a:ext uri="{FF2B5EF4-FFF2-40B4-BE49-F238E27FC236}">
                <a16:creationId xmlns:a16="http://schemas.microsoft.com/office/drawing/2014/main" id="{261A0E07-C424-4FCA-9D67-C38BFE3B7A67}"/>
              </a:ext>
            </a:extLst>
          </p:cNvPr>
          <p:cNvSpPr txBox="1"/>
          <p:nvPr/>
        </p:nvSpPr>
        <p:spPr>
          <a:xfrm>
            <a:off x="3524292" y="7733107"/>
            <a:ext cx="1955985" cy="646331"/>
          </a:xfrm>
          <a:prstGeom prst="rect">
            <a:avLst/>
          </a:prstGeom>
          <a:noFill/>
        </p:spPr>
        <p:txBody>
          <a:bodyPr wrap="none" rtlCol="0">
            <a:spAutoFit/>
          </a:bodyPr>
          <a:lstStyle/>
          <a:p>
            <a:r>
              <a:rPr lang="en-US" b="1" dirty="0"/>
              <a:t>Senator (OH)</a:t>
            </a:r>
          </a:p>
          <a:p>
            <a:r>
              <a:rPr lang="en-US" b="1" dirty="0"/>
              <a:t>Rob Portman </a:t>
            </a:r>
          </a:p>
        </p:txBody>
      </p:sp>
      <p:pic>
        <p:nvPicPr>
          <p:cNvPr id="10" name="Picture 9">
            <a:extLst>
              <a:ext uri="{FF2B5EF4-FFF2-40B4-BE49-F238E27FC236}">
                <a16:creationId xmlns:a16="http://schemas.microsoft.com/office/drawing/2014/main" id="{1794963E-542D-40A1-AA74-37E71875CC77}"/>
              </a:ext>
            </a:extLst>
          </p:cNvPr>
          <p:cNvPicPr>
            <a:picLocks/>
          </p:cNvPicPr>
          <p:nvPr/>
        </p:nvPicPr>
        <p:blipFill rotWithShape="1">
          <a:blip r:embed="rId7"/>
          <a:srcRect r="10657" b="50000"/>
          <a:stretch/>
        </p:blipFill>
        <p:spPr>
          <a:xfrm>
            <a:off x="6203603" y="6256074"/>
            <a:ext cx="2039112" cy="1444752"/>
          </a:xfrm>
          <a:prstGeom prst="rect">
            <a:avLst/>
          </a:prstGeom>
        </p:spPr>
      </p:pic>
      <p:sp>
        <p:nvSpPr>
          <p:cNvPr id="18" name="TextBox 17">
            <a:extLst>
              <a:ext uri="{FF2B5EF4-FFF2-40B4-BE49-F238E27FC236}">
                <a16:creationId xmlns:a16="http://schemas.microsoft.com/office/drawing/2014/main" id="{FBDF079E-1E06-4159-898D-71BA4FC9EB85}"/>
              </a:ext>
            </a:extLst>
          </p:cNvPr>
          <p:cNvSpPr txBox="1"/>
          <p:nvPr/>
        </p:nvSpPr>
        <p:spPr>
          <a:xfrm>
            <a:off x="6174734" y="7707594"/>
            <a:ext cx="1906291" cy="646331"/>
          </a:xfrm>
          <a:prstGeom prst="rect">
            <a:avLst/>
          </a:prstGeom>
          <a:noFill/>
        </p:spPr>
        <p:txBody>
          <a:bodyPr wrap="none" rtlCol="0">
            <a:spAutoFit/>
          </a:bodyPr>
          <a:lstStyle/>
          <a:p>
            <a:r>
              <a:rPr lang="en-US" b="1" dirty="0"/>
              <a:t>Senator (NC)</a:t>
            </a:r>
          </a:p>
          <a:p>
            <a:r>
              <a:rPr lang="en-US" b="1" dirty="0"/>
              <a:t>Richard Burr </a:t>
            </a:r>
          </a:p>
        </p:txBody>
      </p:sp>
      <p:pic>
        <p:nvPicPr>
          <p:cNvPr id="11" name="Picture 10">
            <a:extLst>
              <a:ext uri="{FF2B5EF4-FFF2-40B4-BE49-F238E27FC236}">
                <a16:creationId xmlns:a16="http://schemas.microsoft.com/office/drawing/2014/main" id="{C436F085-1F40-492B-AC5A-C70C16B1A8FE}"/>
              </a:ext>
            </a:extLst>
          </p:cNvPr>
          <p:cNvPicPr>
            <a:picLocks/>
          </p:cNvPicPr>
          <p:nvPr/>
        </p:nvPicPr>
        <p:blipFill rotWithShape="1">
          <a:blip r:embed="rId8"/>
          <a:srcRect l="15404" b="56220"/>
          <a:stretch/>
        </p:blipFill>
        <p:spPr>
          <a:xfrm>
            <a:off x="8827158" y="6257478"/>
            <a:ext cx="2039112" cy="1444752"/>
          </a:xfrm>
          <a:prstGeom prst="rect">
            <a:avLst/>
          </a:prstGeom>
        </p:spPr>
      </p:pic>
      <p:sp>
        <p:nvSpPr>
          <p:cNvPr id="20" name="TextBox 19">
            <a:extLst>
              <a:ext uri="{FF2B5EF4-FFF2-40B4-BE49-F238E27FC236}">
                <a16:creationId xmlns:a16="http://schemas.microsoft.com/office/drawing/2014/main" id="{2E5E186B-6601-4D84-AB21-371906DBF8A3}"/>
              </a:ext>
            </a:extLst>
          </p:cNvPr>
          <p:cNvSpPr txBox="1"/>
          <p:nvPr/>
        </p:nvSpPr>
        <p:spPr>
          <a:xfrm>
            <a:off x="8781609" y="7705729"/>
            <a:ext cx="2207656" cy="646331"/>
          </a:xfrm>
          <a:prstGeom prst="rect">
            <a:avLst/>
          </a:prstGeom>
          <a:noFill/>
        </p:spPr>
        <p:txBody>
          <a:bodyPr wrap="none" rtlCol="0">
            <a:spAutoFit/>
          </a:bodyPr>
          <a:lstStyle/>
          <a:p>
            <a:r>
              <a:rPr lang="en-US" b="1" dirty="0"/>
              <a:t>Senator (AL)</a:t>
            </a:r>
          </a:p>
          <a:p>
            <a:r>
              <a:rPr lang="en-US" b="1" dirty="0"/>
              <a:t>Richard Shelby</a:t>
            </a:r>
          </a:p>
        </p:txBody>
      </p:sp>
      <p:pic>
        <p:nvPicPr>
          <p:cNvPr id="13" name="Picture 12">
            <a:extLst>
              <a:ext uri="{FF2B5EF4-FFF2-40B4-BE49-F238E27FC236}">
                <a16:creationId xmlns:a16="http://schemas.microsoft.com/office/drawing/2014/main" id="{E36BBFA9-4E8D-4595-AA86-E554A9ACB559}"/>
              </a:ext>
            </a:extLst>
          </p:cNvPr>
          <p:cNvPicPr>
            <a:picLocks/>
          </p:cNvPicPr>
          <p:nvPr/>
        </p:nvPicPr>
        <p:blipFill rotWithShape="1">
          <a:blip r:embed="rId9"/>
          <a:srcRect b="24019"/>
          <a:stretch/>
        </p:blipFill>
        <p:spPr>
          <a:xfrm>
            <a:off x="11449550" y="6252864"/>
            <a:ext cx="2039112" cy="1444752"/>
          </a:xfrm>
          <a:prstGeom prst="rect">
            <a:avLst/>
          </a:prstGeom>
        </p:spPr>
      </p:pic>
      <p:sp>
        <p:nvSpPr>
          <p:cNvPr id="25" name="TextBox 24">
            <a:extLst>
              <a:ext uri="{FF2B5EF4-FFF2-40B4-BE49-F238E27FC236}">
                <a16:creationId xmlns:a16="http://schemas.microsoft.com/office/drawing/2014/main" id="{48CA5A57-DFF7-433D-970F-6BA3142858F9}"/>
              </a:ext>
            </a:extLst>
          </p:cNvPr>
          <p:cNvSpPr txBox="1"/>
          <p:nvPr/>
        </p:nvSpPr>
        <p:spPr>
          <a:xfrm>
            <a:off x="11307870" y="7726069"/>
            <a:ext cx="1943160" cy="646331"/>
          </a:xfrm>
          <a:prstGeom prst="rect">
            <a:avLst/>
          </a:prstGeom>
          <a:noFill/>
        </p:spPr>
        <p:txBody>
          <a:bodyPr wrap="none" rtlCol="0">
            <a:spAutoFit/>
          </a:bodyPr>
          <a:lstStyle/>
          <a:p>
            <a:r>
              <a:rPr lang="en-US" b="1" dirty="0"/>
              <a:t>Senator (MO)</a:t>
            </a:r>
          </a:p>
          <a:p>
            <a:r>
              <a:rPr lang="en-US" b="1" dirty="0"/>
              <a:t>Roy Blunt </a:t>
            </a:r>
          </a:p>
        </p:txBody>
      </p:sp>
      <p:sp>
        <p:nvSpPr>
          <p:cNvPr id="23" name="object 14">
            <a:extLst>
              <a:ext uri="{FF2B5EF4-FFF2-40B4-BE49-F238E27FC236}">
                <a16:creationId xmlns:a16="http://schemas.microsoft.com/office/drawing/2014/main" id="{567EBA0F-A312-486A-B597-108B38BDE71E}"/>
              </a:ext>
            </a:extLst>
          </p:cNvPr>
          <p:cNvSpPr txBox="1"/>
          <p:nvPr/>
        </p:nvSpPr>
        <p:spPr>
          <a:xfrm>
            <a:off x="1672688" y="10543881"/>
            <a:ext cx="16441057" cy="1169724"/>
          </a:xfrm>
          <a:prstGeom prst="rect">
            <a:avLst/>
          </a:prstGeom>
        </p:spPr>
        <p:txBody>
          <a:bodyPr vert="horz" wrap="square" lIns="0" tIns="16173" rIns="0" bIns="0" rtlCol="0">
            <a:spAutoFit/>
          </a:bodyPr>
          <a:lstStyle/>
          <a:p>
            <a:pPr marL="15403">
              <a:spcBef>
                <a:spcPts val="2280"/>
              </a:spcBef>
              <a:buSzPct val="150000"/>
            </a:pPr>
            <a:r>
              <a:rPr lang="en-US" sz="2789" dirty="0">
                <a:cs typeface="Verdana"/>
              </a:rPr>
              <a:t>In the </a:t>
            </a:r>
            <a:r>
              <a:rPr lang="en-US" sz="2789" b="1" dirty="0">
                <a:solidFill>
                  <a:schemeClr val="accent1"/>
                </a:solidFill>
                <a:cs typeface="Verdana"/>
              </a:rPr>
              <a:t>November 2024 </a:t>
            </a:r>
            <a:r>
              <a:rPr lang="en-US" sz="2789" dirty="0">
                <a:cs typeface="Verdana"/>
              </a:rPr>
              <a:t>presidential election, </a:t>
            </a:r>
            <a:r>
              <a:rPr lang="en-US" sz="2789" b="1" i="1" u="sng" dirty="0">
                <a:solidFill>
                  <a:schemeClr val="accent1"/>
                </a:solidFill>
                <a:cs typeface="Verdana"/>
              </a:rPr>
              <a:t>33 seats</a:t>
            </a:r>
            <a:r>
              <a:rPr lang="en-US" sz="2789" b="1" i="1" dirty="0">
                <a:solidFill>
                  <a:schemeClr val="accent1"/>
                </a:solidFill>
                <a:cs typeface="Verdana"/>
              </a:rPr>
              <a:t> </a:t>
            </a:r>
            <a:r>
              <a:rPr lang="en-US" sz="2789" dirty="0">
                <a:cs typeface="Verdana"/>
              </a:rPr>
              <a:t>are up for election:</a:t>
            </a:r>
          </a:p>
          <a:p>
            <a:pPr marL="15403">
              <a:spcBef>
                <a:spcPts val="2280"/>
              </a:spcBef>
              <a:buSzPct val="150000"/>
            </a:pPr>
            <a:r>
              <a:rPr lang="en-US" sz="2789" b="1" dirty="0">
                <a:solidFill>
                  <a:srgbClr val="C00000"/>
                </a:solidFill>
                <a:cs typeface="Verdana"/>
              </a:rPr>
              <a:t>Republicans</a:t>
            </a:r>
            <a:r>
              <a:rPr lang="en-US" sz="2789" dirty="0">
                <a:cs typeface="Verdana"/>
              </a:rPr>
              <a:t> defending only </a:t>
            </a:r>
            <a:r>
              <a:rPr lang="en-US" sz="2789" b="1" dirty="0">
                <a:solidFill>
                  <a:srgbClr val="C00000"/>
                </a:solidFill>
                <a:cs typeface="Verdana"/>
              </a:rPr>
              <a:t>10</a:t>
            </a:r>
            <a:r>
              <a:rPr lang="en-US" sz="2789" dirty="0">
                <a:solidFill>
                  <a:srgbClr val="C00000"/>
                </a:solidFill>
                <a:cs typeface="Verdana"/>
              </a:rPr>
              <a:t> </a:t>
            </a:r>
            <a:r>
              <a:rPr lang="en-US" sz="2789" b="1" dirty="0">
                <a:solidFill>
                  <a:srgbClr val="C00000"/>
                </a:solidFill>
                <a:cs typeface="Verdana"/>
              </a:rPr>
              <a:t>seats</a:t>
            </a:r>
            <a:r>
              <a:rPr lang="en-US" sz="2789" b="1" dirty="0">
                <a:cs typeface="Verdana"/>
              </a:rPr>
              <a:t>,</a:t>
            </a:r>
            <a:r>
              <a:rPr lang="en-US" sz="2789" dirty="0">
                <a:cs typeface="Verdana"/>
              </a:rPr>
              <a:t> but </a:t>
            </a:r>
            <a:r>
              <a:rPr lang="en-US" sz="2789" b="1" dirty="0">
                <a:solidFill>
                  <a:schemeClr val="tx2"/>
                </a:solidFill>
                <a:cs typeface="Verdana"/>
              </a:rPr>
              <a:t>Democrats</a:t>
            </a:r>
            <a:r>
              <a:rPr lang="en-US" sz="2789" dirty="0">
                <a:cs typeface="Verdana"/>
              </a:rPr>
              <a:t> defending </a:t>
            </a:r>
            <a:r>
              <a:rPr lang="en-US" sz="2789" b="1" dirty="0">
                <a:solidFill>
                  <a:schemeClr val="tx2"/>
                </a:solidFill>
                <a:cs typeface="Verdana"/>
              </a:rPr>
              <a:t>23 seats</a:t>
            </a:r>
            <a:r>
              <a:rPr lang="en-US" sz="2789" dirty="0">
                <a:cs typeface="Verdana"/>
              </a:rPr>
              <a:t>.</a:t>
            </a:r>
            <a:endParaRPr sz="2789" dirty="0">
              <a:latin typeface="Verdana"/>
              <a:cs typeface="Verdana"/>
            </a:endParaRPr>
          </a:p>
        </p:txBody>
      </p:sp>
      <p:sp>
        <p:nvSpPr>
          <p:cNvPr id="26" name="TextBox 25">
            <a:extLst>
              <a:ext uri="{FF2B5EF4-FFF2-40B4-BE49-F238E27FC236}">
                <a16:creationId xmlns:a16="http://schemas.microsoft.com/office/drawing/2014/main" id="{3F476B78-9362-431C-A5D2-51E0A4477B9A}"/>
              </a:ext>
            </a:extLst>
          </p:cNvPr>
          <p:cNvSpPr txBox="1"/>
          <p:nvPr/>
        </p:nvSpPr>
        <p:spPr>
          <a:xfrm>
            <a:off x="784975" y="2649242"/>
            <a:ext cx="12194770" cy="584775"/>
          </a:xfrm>
          <a:prstGeom prst="rect">
            <a:avLst/>
          </a:prstGeom>
          <a:noFill/>
        </p:spPr>
        <p:txBody>
          <a:bodyPr wrap="square">
            <a:spAutoFit/>
          </a:bodyPr>
          <a:lstStyle/>
          <a:p>
            <a:pPr marL="54679">
              <a:spcBef>
                <a:spcPts val="127"/>
              </a:spcBef>
              <a:tabLst>
                <a:tab pos="3287676" algn="l"/>
              </a:tabLst>
            </a:pPr>
            <a:r>
              <a:rPr lang="en-US" sz="3200" spc="-6" dirty="0">
                <a:latin typeface="Verdana"/>
                <a:cs typeface="Verdana"/>
              </a:rPr>
              <a:t>Current</a:t>
            </a:r>
            <a:r>
              <a:rPr lang="en-US" sz="3200" spc="61" dirty="0">
                <a:latin typeface="Verdana"/>
                <a:cs typeface="Verdana"/>
              </a:rPr>
              <a:t> </a:t>
            </a:r>
            <a:r>
              <a:rPr lang="en-US" sz="3200" dirty="0">
                <a:latin typeface="Verdana"/>
                <a:cs typeface="Verdana"/>
              </a:rPr>
              <a:t>Senate</a:t>
            </a:r>
            <a:r>
              <a:rPr lang="en-US" sz="3200" b="1" dirty="0">
                <a:latin typeface="Verdana"/>
                <a:cs typeface="Verdana"/>
              </a:rPr>
              <a:t>:	</a:t>
            </a:r>
            <a:r>
              <a:rPr lang="en-US" sz="3200" b="1" dirty="0">
                <a:solidFill>
                  <a:srgbClr val="C00000"/>
                </a:solidFill>
                <a:latin typeface="Verdana"/>
                <a:cs typeface="Verdana"/>
              </a:rPr>
              <a:t>50 Republicans </a:t>
            </a:r>
            <a:r>
              <a:rPr lang="en-US" sz="3200" dirty="0">
                <a:latin typeface="Verdana"/>
                <a:cs typeface="Verdana"/>
              </a:rPr>
              <a:t>– </a:t>
            </a:r>
            <a:r>
              <a:rPr lang="en-US" sz="3200" b="1" dirty="0">
                <a:solidFill>
                  <a:srgbClr val="012069"/>
                </a:solidFill>
                <a:latin typeface="Verdana"/>
                <a:cs typeface="Verdana"/>
              </a:rPr>
              <a:t>50</a:t>
            </a:r>
            <a:r>
              <a:rPr lang="en-US" sz="3200" b="1" spc="55" dirty="0">
                <a:solidFill>
                  <a:srgbClr val="012069"/>
                </a:solidFill>
                <a:latin typeface="Verdana"/>
                <a:cs typeface="Verdana"/>
              </a:rPr>
              <a:t> </a:t>
            </a:r>
            <a:r>
              <a:rPr lang="en-US" sz="3200" b="1" dirty="0">
                <a:solidFill>
                  <a:srgbClr val="012069"/>
                </a:solidFill>
                <a:latin typeface="Verdana"/>
                <a:cs typeface="Verdana"/>
              </a:rPr>
              <a:t>Democrats</a:t>
            </a:r>
          </a:p>
        </p:txBody>
      </p:sp>
      <p:pic>
        <p:nvPicPr>
          <p:cNvPr id="28" name="Picture 27" descr="A picture containing umbrella, drawing&#10;&#10;Description automatically generated">
            <a:extLst>
              <a:ext uri="{FF2B5EF4-FFF2-40B4-BE49-F238E27FC236}">
                <a16:creationId xmlns:a16="http://schemas.microsoft.com/office/drawing/2014/main" id="{26070A6A-3854-4124-8B63-0A9E90830F15}"/>
              </a:ext>
            </a:extLst>
          </p:cNvPr>
          <p:cNvPicPr>
            <a:picLocks noChangeAspect="1"/>
          </p:cNvPicPr>
          <p:nvPr/>
        </p:nvPicPr>
        <p:blipFill>
          <a:blip r:embed="rId10">
            <a:duotone>
              <a:schemeClr val="accent2">
                <a:shade val="45000"/>
                <a:satMod val="135000"/>
              </a:schemeClr>
              <a:prstClr val="white"/>
            </a:duotone>
            <a:extLst>
              <a:ext uri="{BEBA8EAE-BF5A-486C-A8C5-ECC9F3942E4B}">
                <a14:imgProps xmlns:a14="http://schemas.microsoft.com/office/drawing/2010/main">
                  <a14:imgLayer r:embed="rId11">
                    <a14:imgEffect>
                      <a14:colorTemperature colorTemp="3070"/>
                    </a14:imgEffect>
                    <a14:imgEffect>
                      <a14:saturation sat="0"/>
                    </a14:imgEffect>
                  </a14:imgLayer>
                </a14:imgProps>
              </a:ext>
            </a:extLst>
          </a:blip>
          <a:stretch>
            <a:fillRect/>
          </a:stretch>
        </p:blipFill>
        <p:spPr>
          <a:xfrm>
            <a:off x="918187" y="10615446"/>
            <a:ext cx="557182" cy="458128"/>
          </a:xfrm>
          <a:prstGeom prst="rect">
            <a:avLst/>
          </a:prstGeom>
        </p:spPr>
      </p:pic>
      <p:pic>
        <p:nvPicPr>
          <p:cNvPr id="29" name="Picture 28" descr="A picture containing umbrella, drawing&#10;&#10;Description automatically generated">
            <a:extLst>
              <a:ext uri="{FF2B5EF4-FFF2-40B4-BE49-F238E27FC236}">
                <a16:creationId xmlns:a16="http://schemas.microsoft.com/office/drawing/2014/main" id="{96F83892-D1DC-47AC-ABDF-7A0078AE2EF3}"/>
              </a:ext>
            </a:extLst>
          </p:cNvPr>
          <p:cNvPicPr>
            <a:picLocks noChangeAspect="1"/>
          </p:cNvPicPr>
          <p:nvPr/>
        </p:nvPicPr>
        <p:blipFill>
          <a:blip r:embed="rId10">
            <a:duotone>
              <a:schemeClr val="accent2">
                <a:shade val="45000"/>
                <a:satMod val="135000"/>
              </a:schemeClr>
              <a:prstClr val="white"/>
            </a:duotone>
            <a:extLst>
              <a:ext uri="{BEBA8EAE-BF5A-486C-A8C5-ECC9F3942E4B}">
                <a14:imgProps xmlns:a14="http://schemas.microsoft.com/office/drawing/2010/main">
                  <a14:imgLayer r:embed="rId11">
                    <a14:imgEffect>
                      <a14:colorTemperature colorTemp="3070"/>
                    </a14:imgEffect>
                    <a14:imgEffect>
                      <a14:saturation sat="0"/>
                    </a14:imgEffect>
                  </a14:imgLayer>
                </a14:imgProps>
              </a:ext>
            </a:extLst>
          </a:blip>
          <a:stretch>
            <a:fillRect/>
          </a:stretch>
        </p:blipFill>
        <p:spPr>
          <a:xfrm>
            <a:off x="918187" y="3735839"/>
            <a:ext cx="557182" cy="458128"/>
          </a:xfrm>
          <a:prstGeom prst="rect">
            <a:avLst/>
          </a:prstGeom>
        </p:spPr>
      </p:pic>
    </p:spTree>
    <p:extLst>
      <p:ext uri="{BB962C8B-B14F-4D97-AF65-F5344CB8AC3E}">
        <p14:creationId xmlns:p14="http://schemas.microsoft.com/office/powerpoint/2010/main" val="315100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6">
            <a:extLst>
              <a:ext uri="{FF2B5EF4-FFF2-40B4-BE49-F238E27FC236}">
                <a16:creationId xmlns:a16="http://schemas.microsoft.com/office/drawing/2014/main" id="{7F1881E5-0D55-9963-FB35-70636DE61342}"/>
              </a:ext>
            </a:extLst>
          </p:cNvPr>
          <p:cNvSpPr txBox="1">
            <a:spLocks noGrp="1"/>
          </p:cNvSpPr>
          <p:nvPr>
            <p:ph type="body" sz="quarter" idx="20"/>
          </p:nvPr>
        </p:nvSpPr>
        <p:spPr>
          <a:xfrm>
            <a:off x="921498" y="12557373"/>
            <a:ext cx="21717000" cy="852488"/>
          </a:xfrm>
          <a:prstGeom prst="rect">
            <a:avLst/>
          </a:prstGeom>
        </p:spPr>
        <p:txBody>
          <a:bodyPr vert="horz" wrap="square" lIns="0" tIns="16173" rIns="0" bIns="0" rtlCol="0">
            <a:spAutoFit/>
          </a:bodyPr>
          <a:lstStyle/>
          <a:p>
            <a:pPr marL="15403">
              <a:lnSpc>
                <a:spcPts val="1540"/>
              </a:lnSpc>
            </a:pPr>
            <a:r>
              <a:rPr sz="1395" dirty="0">
                <a:latin typeface="Verdana"/>
                <a:cs typeface="Verdana"/>
              </a:rPr>
              <a:t>Source: RealClear Politics as of</a:t>
            </a:r>
            <a:r>
              <a:rPr lang="en-US" sz="1395" dirty="0">
                <a:latin typeface="Verdana"/>
                <a:cs typeface="Verdana"/>
              </a:rPr>
              <a:t> November 9</a:t>
            </a:r>
            <a:r>
              <a:rPr sz="1395" dirty="0">
                <a:latin typeface="Verdana"/>
                <a:cs typeface="Verdana"/>
              </a:rPr>
              <a:t>,</a:t>
            </a:r>
            <a:r>
              <a:rPr sz="1395" spc="-200" dirty="0">
                <a:latin typeface="Verdana"/>
                <a:cs typeface="Verdana"/>
              </a:rPr>
              <a:t> </a:t>
            </a:r>
            <a:r>
              <a:rPr sz="1395" dirty="0">
                <a:latin typeface="Verdana"/>
                <a:cs typeface="Verdana"/>
              </a:rPr>
              <a:t>2020.</a:t>
            </a:r>
          </a:p>
        </p:txBody>
      </p:sp>
      <p:sp>
        <p:nvSpPr>
          <p:cNvPr id="14" name="Rectangle 13">
            <a:extLst>
              <a:ext uri="{FF2B5EF4-FFF2-40B4-BE49-F238E27FC236}">
                <a16:creationId xmlns:a16="http://schemas.microsoft.com/office/drawing/2014/main" id="{825642CA-6D8E-69C5-B893-5CFBCC427E55}"/>
              </a:ext>
            </a:extLst>
          </p:cNvPr>
          <p:cNvSpPr/>
          <p:nvPr/>
        </p:nvSpPr>
        <p:spPr>
          <a:xfrm>
            <a:off x="13713348" y="9865773"/>
            <a:ext cx="8625118" cy="966931"/>
          </a:xfrm>
          <a:prstGeom prst="rect">
            <a:avLst/>
          </a:prstGeom>
        </p:spPr>
        <p:txBody>
          <a:bodyPr wrap="none">
            <a:spAutoFit/>
          </a:bodyPr>
          <a:lstStyle/>
          <a:p>
            <a:pPr marL="54679" algn="ctr">
              <a:spcBef>
                <a:spcPts val="127"/>
              </a:spcBef>
              <a:tabLst>
                <a:tab pos="3287676" algn="l"/>
              </a:tabLst>
            </a:pPr>
            <a:r>
              <a:rPr lang="en-US" sz="2800" spc="-6" dirty="0">
                <a:cs typeface="Verdana"/>
              </a:rPr>
              <a:t>Current</a:t>
            </a:r>
            <a:r>
              <a:rPr lang="en-US" sz="2800" spc="61" dirty="0">
                <a:cs typeface="Verdana"/>
              </a:rPr>
              <a:t> Senate (as of 11/9/22)</a:t>
            </a:r>
            <a:r>
              <a:rPr lang="en-US" sz="2800" b="1" dirty="0">
                <a:cs typeface="Verdana"/>
              </a:rPr>
              <a:t>:	</a:t>
            </a:r>
          </a:p>
          <a:p>
            <a:pPr marL="54679" algn="ctr">
              <a:spcBef>
                <a:spcPts val="127"/>
              </a:spcBef>
              <a:tabLst>
                <a:tab pos="3287676" algn="l"/>
              </a:tabLst>
            </a:pPr>
            <a:r>
              <a:rPr lang="en-US" sz="2800" b="1" dirty="0">
                <a:solidFill>
                  <a:schemeClr val="tx2"/>
                </a:solidFill>
                <a:cs typeface="Verdana"/>
              </a:rPr>
              <a:t>48 Democrats (+1) </a:t>
            </a:r>
            <a:r>
              <a:rPr lang="en-US" sz="2800" dirty="0">
                <a:cs typeface="Verdana"/>
              </a:rPr>
              <a:t>– </a:t>
            </a:r>
            <a:r>
              <a:rPr lang="en-US" sz="2800" b="1" dirty="0">
                <a:solidFill>
                  <a:srgbClr val="C00000"/>
                </a:solidFill>
                <a:cs typeface="Verdana"/>
              </a:rPr>
              <a:t>48 Republicans (-1)</a:t>
            </a:r>
            <a:endParaRPr lang="en-US" sz="2800" dirty="0">
              <a:solidFill>
                <a:srgbClr val="C00000"/>
              </a:solidFill>
              <a:cs typeface="Verdana"/>
            </a:endParaRPr>
          </a:p>
        </p:txBody>
      </p:sp>
      <p:sp>
        <p:nvSpPr>
          <p:cNvPr id="15" name="object 14">
            <a:extLst>
              <a:ext uri="{FF2B5EF4-FFF2-40B4-BE49-F238E27FC236}">
                <a16:creationId xmlns:a16="http://schemas.microsoft.com/office/drawing/2014/main" id="{78C2B40E-4EC8-96B9-3483-50E1C3F63B9B}"/>
              </a:ext>
            </a:extLst>
          </p:cNvPr>
          <p:cNvSpPr txBox="1"/>
          <p:nvPr/>
        </p:nvSpPr>
        <p:spPr>
          <a:xfrm>
            <a:off x="11448846" y="8298060"/>
            <a:ext cx="12722533" cy="890929"/>
          </a:xfrm>
          <a:prstGeom prst="rect">
            <a:avLst/>
          </a:prstGeom>
        </p:spPr>
        <p:txBody>
          <a:bodyPr vert="horz" wrap="square" lIns="0" tIns="16173" rIns="0" bIns="0" rtlCol="0">
            <a:spAutoFit/>
          </a:bodyPr>
          <a:lstStyle/>
          <a:p>
            <a:pPr marL="54679" algn="ctr">
              <a:spcBef>
                <a:spcPts val="127"/>
              </a:spcBef>
              <a:tabLst>
                <a:tab pos="3287676" algn="l"/>
              </a:tabLst>
            </a:pPr>
            <a:r>
              <a:rPr lang="en-US" sz="2800" spc="-6" dirty="0">
                <a:latin typeface="Verdana"/>
                <a:cs typeface="Verdana"/>
              </a:rPr>
              <a:t>Pre-election</a:t>
            </a:r>
            <a:r>
              <a:rPr sz="2800" spc="61" dirty="0">
                <a:latin typeface="Verdana"/>
                <a:cs typeface="Verdana"/>
              </a:rPr>
              <a:t> </a:t>
            </a:r>
            <a:r>
              <a:rPr lang="en-US" sz="2800" spc="61" dirty="0">
                <a:latin typeface="Verdana"/>
                <a:cs typeface="Verdana"/>
              </a:rPr>
              <a:t>Senate</a:t>
            </a:r>
            <a:r>
              <a:rPr sz="2800" b="1" dirty="0">
                <a:latin typeface="Verdana"/>
                <a:cs typeface="Verdana"/>
              </a:rPr>
              <a:t>:</a:t>
            </a:r>
            <a:r>
              <a:rPr lang="en-US" sz="2800" b="1" dirty="0">
                <a:latin typeface="Verdana"/>
                <a:cs typeface="Verdana"/>
              </a:rPr>
              <a:t>   </a:t>
            </a:r>
          </a:p>
          <a:p>
            <a:pPr marL="54679" algn="ctr">
              <a:spcBef>
                <a:spcPts val="127"/>
              </a:spcBef>
              <a:tabLst>
                <a:tab pos="3287676" algn="l"/>
              </a:tabLst>
            </a:pPr>
            <a:r>
              <a:rPr lang="en-US" sz="2800" b="1" dirty="0">
                <a:solidFill>
                  <a:schemeClr val="tx2"/>
                </a:solidFill>
                <a:latin typeface="Verdana"/>
                <a:cs typeface="Verdana"/>
              </a:rPr>
              <a:t>50</a:t>
            </a:r>
            <a:r>
              <a:rPr sz="2800" b="1" dirty="0">
                <a:solidFill>
                  <a:schemeClr val="tx2"/>
                </a:solidFill>
                <a:latin typeface="Verdana"/>
                <a:cs typeface="Verdana"/>
              </a:rPr>
              <a:t> </a:t>
            </a:r>
            <a:r>
              <a:rPr lang="en-US" sz="2800" b="1" dirty="0">
                <a:solidFill>
                  <a:schemeClr val="tx2"/>
                </a:solidFill>
                <a:latin typeface="Verdana"/>
                <a:cs typeface="Verdana"/>
              </a:rPr>
              <a:t>Democrats</a:t>
            </a:r>
            <a:r>
              <a:rPr sz="2800" b="1" dirty="0">
                <a:solidFill>
                  <a:schemeClr val="tx2"/>
                </a:solidFill>
                <a:latin typeface="Verdana"/>
                <a:cs typeface="Verdana"/>
              </a:rPr>
              <a:t> </a:t>
            </a:r>
            <a:r>
              <a:rPr sz="2800" dirty="0">
                <a:latin typeface="Verdana"/>
                <a:cs typeface="Verdana"/>
              </a:rPr>
              <a:t>– </a:t>
            </a:r>
            <a:r>
              <a:rPr lang="en-US" sz="2800" b="1" dirty="0">
                <a:solidFill>
                  <a:srgbClr val="C00000"/>
                </a:solidFill>
                <a:latin typeface="Verdana"/>
                <a:cs typeface="Verdana"/>
              </a:rPr>
              <a:t>50</a:t>
            </a:r>
            <a:r>
              <a:rPr sz="2800" b="1" spc="55" dirty="0">
                <a:solidFill>
                  <a:srgbClr val="C00000"/>
                </a:solidFill>
                <a:latin typeface="Verdana"/>
                <a:cs typeface="Verdana"/>
              </a:rPr>
              <a:t> </a:t>
            </a:r>
            <a:r>
              <a:rPr lang="en-US" sz="2800" b="1" spc="55" dirty="0">
                <a:solidFill>
                  <a:srgbClr val="C00000"/>
                </a:solidFill>
                <a:latin typeface="Verdana"/>
                <a:cs typeface="Verdana"/>
              </a:rPr>
              <a:t>Republicans</a:t>
            </a:r>
          </a:p>
        </p:txBody>
      </p:sp>
      <p:sp>
        <p:nvSpPr>
          <p:cNvPr id="16" name="Rectangle 15">
            <a:extLst>
              <a:ext uri="{FF2B5EF4-FFF2-40B4-BE49-F238E27FC236}">
                <a16:creationId xmlns:a16="http://schemas.microsoft.com/office/drawing/2014/main" id="{EF78390F-2A6A-D323-2C6B-D11F738062F3}"/>
              </a:ext>
            </a:extLst>
          </p:cNvPr>
          <p:cNvSpPr/>
          <p:nvPr/>
        </p:nvSpPr>
        <p:spPr>
          <a:xfrm>
            <a:off x="15548502" y="11364928"/>
            <a:ext cx="5030543" cy="966931"/>
          </a:xfrm>
          <a:prstGeom prst="rect">
            <a:avLst/>
          </a:prstGeom>
        </p:spPr>
        <p:txBody>
          <a:bodyPr wrap="none">
            <a:spAutoFit/>
          </a:bodyPr>
          <a:lstStyle/>
          <a:p>
            <a:pPr marL="54679" algn="ctr">
              <a:spcBef>
                <a:spcPts val="127"/>
              </a:spcBef>
              <a:tabLst>
                <a:tab pos="3287676" algn="l"/>
              </a:tabLst>
            </a:pPr>
            <a:r>
              <a:rPr lang="en-US" sz="2800" spc="-6" dirty="0">
                <a:cs typeface="Verdana"/>
              </a:rPr>
              <a:t>Current</a:t>
            </a:r>
            <a:r>
              <a:rPr lang="en-US" sz="2800" spc="61" dirty="0">
                <a:cs typeface="Verdana"/>
              </a:rPr>
              <a:t> Undecided Seats:</a:t>
            </a:r>
          </a:p>
          <a:p>
            <a:pPr marL="54679" algn="ctr">
              <a:spcBef>
                <a:spcPts val="127"/>
              </a:spcBef>
              <a:tabLst>
                <a:tab pos="3287676" algn="l"/>
              </a:tabLst>
            </a:pPr>
            <a:r>
              <a:rPr lang="en-US" sz="2800" spc="61" dirty="0">
                <a:cs typeface="Verdana"/>
              </a:rPr>
              <a:t>4</a:t>
            </a:r>
            <a:endParaRPr lang="en-US" sz="2800" dirty="0">
              <a:cs typeface="Verdana"/>
            </a:endParaRPr>
          </a:p>
        </p:txBody>
      </p:sp>
      <p:pic>
        <p:nvPicPr>
          <p:cNvPr id="17" name="Picture 16">
            <a:extLst>
              <a:ext uri="{FF2B5EF4-FFF2-40B4-BE49-F238E27FC236}">
                <a16:creationId xmlns:a16="http://schemas.microsoft.com/office/drawing/2014/main" id="{8295C61D-B8CE-DAAA-37BD-75C438B3BEC0}"/>
              </a:ext>
            </a:extLst>
          </p:cNvPr>
          <p:cNvPicPr>
            <a:picLocks noChangeAspect="1"/>
          </p:cNvPicPr>
          <p:nvPr/>
        </p:nvPicPr>
        <p:blipFill>
          <a:blip r:embed="rId2"/>
          <a:stretch>
            <a:fillRect/>
          </a:stretch>
        </p:blipFill>
        <p:spPr>
          <a:xfrm>
            <a:off x="15243473" y="3152150"/>
            <a:ext cx="5133277" cy="4810161"/>
          </a:xfrm>
          <a:prstGeom prst="rect">
            <a:avLst/>
          </a:prstGeom>
        </p:spPr>
      </p:pic>
      <p:pic>
        <p:nvPicPr>
          <p:cNvPr id="19" name="Picture 18">
            <a:extLst>
              <a:ext uri="{FF2B5EF4-FFF2-40B4-BE49-F238E27FC236}">
                <a16:creationId xmlns:a16="http://schemas.microsoft.com/office/drawing/2014/main" id="{0AE7B8E6-0C7B-06E0-06A8-77B3E025C4D5}"/>
              </a:ext>
            </a:extLst>
          </p:cNvPr>
          <p:cNvPicPr>
            <a:picLocks noChangeAspect="1"/>
          </p:cNvPicPr>
          <p:nvPr/>
        </p:nvPicPr>
        <p:blipFill>
          <a:blip r:embed="rId3"/>
          <a:stretch>
            <a:fillRect/>
          </a:stretch>
        </p:blipFill>
        <p:spPr>
          <a:xfrm>
            <a:off x="4010425" y="2598546"/>
            <a:ext cx="5732287" cy="645982"/>
          </a:xfrm>
          <a:prstGeom prst="rect">
            <a:avLst/>
          </a:prstGeom>
        </p:spPr>
      </p:pic>
      <p:pic>
        <p:nvPicPr>
          <p:cNvPr id="21" name="Picture 20">
            <a:extLst>
              <a:ext uri="{FF2B5EF4-FFF2-40B4-BE49-F238E27FC236}">
                <a16:creationId xmlns:a16="http://schemas.microsoft.com/office/drawing/2014/main" id="{87A4C4E7-3E66-C759-7EB3-C4CAAF77BDCE}"/>
              </a:ext>
            </a:extLst>
          </p:cNvPr>
          <p:cNvPicPr>
            <a:picLocks noChangeAspect="1"/>
          </p:cNvPicPr>
          <p:nvPr/>
        </p:nvPicPr>
        <p:blipFill>
          <a:blip r:embed="rId4"/>
          <a:stretch>
            <a:fillRect/>
          </a:stretch>
        </p:blipFill>
        <p:spPr>
          <a:xfrm>
            <a:off x="1038202" y="3427570"/>
            <a:ext cx="11868272" cy="8608149"/>
          </a:xfrm>
          <a:prstGeom prst="rect">
            <a:avLst/>
          </a:prstGeom>
        </p:spPr>
      </p:pic>
      <p:sp>
        <p:nvSpPr>
          <p:cNvPr id="22" name="object 5">
            <a:extLst>
              <a:ext uri="{FF2B5EF4-FFF2-40B4-BE49-F238E27FC236}">
                <a16:creationId xmlns:a16="http://schemas.microsoft.com/office/drawing/2014/main" id="{3ACCBA09-324D-DFC4-3D0F-451E32216298}"/>
              </a:ext>
            </a:extLst>
          </p:cNvPr>
          <p:cNvSpPr txBox="1">
            <a:spLocks noGrp="1"/>
          </p:cNvSpPr>
          <p:nvPr>
            <p:ph type="title"/>
          </p:nvPr>
        </p:nvSpPr>
        <p:spPr>
          <a:xfrm>
            <a:off x="915988" y="730250"/>
            <a:ext cx="21717000" cy="846102"/>
          </a:xfrm>
          <a:prstGeom prst="rect">
            <a:avLst/>
          </a:prstGeom>
        </p:spPr>
        <p:txBody>
          <a:bodyPr vert="horz" wrap="square" lIns="0" tIns="15403" rIns="0" bIns="0" rtlCol="0" anchor="t">
            <a:spAutoFit/>
          </a:bodyPr>
          <a:lstStyle/>
          <a:p>
            <a:pPr marL="15403">
              <a:lnSpc>
                <a:spcPct val="100000"/>
              </a:lnSpc>
              <a:spcBef>
                <a:spcPts val="121"/>
              </a:spcBef>
            </a:pPr>
            <a:r>
              <a:rPr lang="en-US" sz="5397" spc="-6" dirty="0"/>
              <a:t>2022 Midterm Election: The Senate</a:t>
            </a:r>
            <a:endParaRPr sz="5397" dirty="0"/>
          </a:p>
        </p:txBody>
      </p:sp>
    </p:spTree>
    <p:extLst>
      <p:ext uri="{BB962C8B-B14F-4D97-AF65-F5344CB8AC3E}">
        <p14:creationId xmlns:p14="http://schemas.microsoft.com/office/powerpoint/2010/main" val="971556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33AA4C-DA3A-02D3-8154-4788EAC5C098}"/>
              </a:ext>
            </a:extLst>
          </p:cNvPr>
          <p:cNvPicPr>
            <a:picLocks noChangeAspect="1"/>
          </p:cNvPicPr>
          <p:nvPr/>
        </p:nvPicPr>
        <p:blipFill>
          <a:blip r:embed="rId2"/>
          <a:stretch>
            <a:fillRect/>
          </a:stretch>
        </p:blipFill>
        <p:spPr>
          <a:xfrm>
            <a:off x="4097215" y="2789013"/>
            <a:ext cx="14211422" cy="9519254"/>
          </a:xfrm>
          <a:prstGeom prst="rect">
            <a:avLst/>
          </a:prstGeom>
        </p:spPr>
      </p:pic>
      <p:sp>
        <p:nvSpPr>
          <p:cNvPr id="2" name="Title 1"/>
          <p:cNvSpPr>
            <a:spLocks noGrp="1"/>
          </p:cNvSpPr>
          <p:nvPr>
            <p:ph type="title"/>
          </p:nvPr>
        </p:nvSpPr>
        <p:spPr/>
        <p:txBody>
          <a:bodyPr>
            <a:noAutofit/>
          </a:bodyPr>
          <a:lstStyle/>
          <a:p>
            <a:r>
              <a:rPr lang="en-US" sz="5000" dirty="0">
                <a:latin typeface="+mn-lt"/>
              </a:rPr>
              <a:t>The Power of the Purse: Control of Congress Matters Most for Stocks</a:t>
            </a:r>
          </a:p>
        </p:txBody>
      </p:sp>
      <p:sp>
        <p:nvSpPr>
          <p:cNvPr id="4" name="Text Placeholder 3"/>
          <p:cNvSpPr>
            <a:spLocks noGrp="1"/>
          </p:cNvSpPr>
          <p:nvPr>
            <p:ph type="body" sz="quarter" idx="13"/>
          </p:nvPr>
        </p:nvSpPr>
        <p:spPr>
          <a:xfrm>
            <a:off x="915988" y="11241467"/>
            <a:ext cx="24387175" cy="2133600"/>
          </a:xfrm>
        </p:spPr>
        <p:txBody>
          <a:bodyPr>
            <a:normAutofit/>
          </a:bodyPr>
          <a:lstStyle/>
          <a:p>
            <a:r>
              <a:rPr lang="en-US" sz="1400" dirty="0"/>
              <a:t>Source: Strategas Research Partners as of October 2022. Past performance is no guarantee of future results. </a:t>
            </a:r>
          </a:p>
        </p:txBody>
      </p:sp>
      <p:sp>
        <p:nvSpPr>
          <p:cNvPr id="3" name="TextBox 2"/>
          <p:cNvSpPr txBox="1"/>
          <p:nvPr/>
        </p:nvSpPr>
        <p:spPr>
          <a:xfrm>
            <a:off x="13573885" y="3852457"/>
            <a:ext cx="439543" cy="523220"/>
          </a:xfrm>
          <a:prstGeom prst="rect">
            <a:avLst/>
          </a:prstGeom>
          <a:noFill/>
        </p:spPr>
        <p:txBody>
          <a:bodyPr wrap="none" rtlCol="0">
            <a:spAutoFit/>
          </a:bodyPr>
          <a:lstStyle/>
          <a:p>
            <a:pPr algn="ctr"/>
            <a:r>
              <a:rPr lang="en-US" sz="2800" b="1" dirty="0">
                <a:solidFill>
                  <a:schemeClr val="tx2"/>
                </a:solidFill>
              </a:rPr>
              <a:t>*</a:t>
            </a:r>
          </a:p>
        </p:txBody>
      </p:sp>
      <p:sp>
        <p:nvSpPr>
          <p:cNvPr id="6" name="Oval 5"/>
          <p:cNvSpPr/>
          <p:nvPr/>
        </p:nvSpPr>
        <p:spPr>
          <a:xfrm>
            <a:off x="14458882" y="6054189"/>
            <a:ext cx="914400" cy="914400"/>
          </a:xfrm>
          <a:prstGeom prst="ellipse">
            <a:avLst/>
          </a:prstGeom>
          <a:noFill/>
          <a:ln w="317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631483" y="7866575"/>
            <a:ext cx="914400" cy="914400"/>
          </a:xfrm>
          <a:prstGeom prst="ellipse">
            <a:avLst/>
          </a:prstGeom>
          <a:noFill/>
          <a:ln w="317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01845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769" t="1338" r="1107" b="13975"/>
          <a:stretch/>
        </p:blipFill>
        <p:spPr>
          <a:xfrm>
            <a:off x="2556172" y="3716107"/>
            <a:ext cx="11049001" cy="7981951"/>
          </a:xfrm>
          <a:prstGeom prst="rect">
            <a:avLst/>
          </a:prstGeom>
        </p:spPr>
      </p:pic>
      <p:sp>
        <p:nvSpPr>
          <p:cNvPr id="6" name="TextBox 5"/>
          <p:cNvSpPr txBox="1"/>
          <p:nvPr/>
        </p:nvSpPr>
        <p:spPr>
          <a:xfrm>
            <a:off x="4013287" y="4087555"/>
            <a:ext cx="5334000" cy="1754326"/>
          </a:xfrm>
          <a:prstGeom prst="rect">
            <a:avLst/>
          </a:prstGeom>
          <a:noFill/>
          <a:ln w="19050">
            <a:solidFill>
              <a:schemeClr val="tx1"/>
            </a:solidFill>
          </a:ln>
        </p:spPr>
        <p:txBody>
          <a:bodyPr wrap="square" rtlCol="0">
            <a:spAutoFit/>
          </a:bodyPr>
          <a:lstStyle/>
          <a:p>
            <a:endParaRPr lang="en-US" sz="3600" dirty="0"/>
          </a:p>
          <a:p>
            <a:endParaRPr lang="en-US" sz="3600" dirty="0"/>
          </a:p>
          <a:p>
            <a:endParaRPr lang="en-US" sz="3600" dirty="0"/>
          </a:p>
        </p:txBody>
      </p:sp>
      <p:sp>
        <p:nvSpPr>
          <p:cNvPr id="2" name="Title 1"/>
          <p:cNvSpPr>
            <a:spLocks noGrp="1"/>
          </p:cNvSpPr>
          <p:nvPr>
            <p:ph type="title"/>
          </p:nvPr>
        </p:nvSpPr>
        <p:spPr>
          <a:xfrm>
            <a:off x="915988" y="1130301"/>
            <a:ext cx="21717000" cy="950976"/>
          </a:xfrm>
        </p:spPr>
        <p:txBody>
          <a:bodyPr>
            <a:normAutofit/>
          </a:bodyPr>
          <a:lstStyle/>
          <a:p>
            <a:r>
              <a:rPr lang="en-US" sz="5000" dirty="0"/>
              <a:t>Fiscal Policy Matters – The “Zarnowitz Rule”</a:t>
            </a:r>
          </a:p>
        </p:txBody>
      </p:sp>
      <p:sp>
        <p:nvSpPr>
          <p:cNvPr id="23" name="Text Placeholder 3"/>
          <p:cNvSpPr>
            <a:spLocks noGrp="1"/>
          </p:cNvSpPr>
          <p:nvPr>
            <p:ph type="body" sz="quarter" idx="13"/>
          </p:nvPr>
        </p:nvSpPr>
        <p:spPr>
          <a:xfrm>
            <a:off x="915988" y="12621554"/>
            <a:ext cx="18288000" cy="620906"/>
          </a:xfrm>
        </p:spPr>
        <p:txBody>
          <a:bodyPr>
            <a:normAutofit/>
          </a:bodyPr>
          <a:lstStyle/>
          <a:p>
            <a:r>
              <a:rPr lang="en-US" sz="1400" dirty="0"/>
              <a:t>Source: Wall Street Journal and Commerce Department, National Bureau of Economic Research, as of October 10, 2016.</a:t>
            </a:r>
          </a:p>
        </p:txBody>
      </p:sp>
      <p:graphicFrame>
        <p:nvGraphicFramePr>
          <p:cNvPr id="26" name="Table 25"/>
          <p:cNvGraphicFramePr>
            <a:graphicFrameLocks noGrp="1"/>
          </p:cNvGraphicFramePr>
          <p:nvPr/>
        </p:nvGraphicFramePr>
        <p:xfrm>
          <a:off x="16038285" y="3998197"/>
          <a:ext cx="4445000" cy="911938"/>
        </p:xfrm>
        <a:graphic>
          <a:graphicData uri="http://schemas.openxmlformats.org/drawingml/2006/table">
            <a:tbl>
              <a:tblPr/>
              <a:tblGrid>
                <a:gridCol w="4445000">
                  <a:extLst>
                    <a:ext uri="{9D8B030D-6E8A-4147-A177-3AD203B41FA5}">
                      <a16:colId xmlns:a16="http://schemas.microsoft.com/office/drawing/2014/main" val="20000"/>
                    </a:ext>
                  </a:extLst>
                </a:gridCol>
              </a:tblGrid>
              <a:tr h="344248">
                <a:tc>
                  <a:txBody>
                    <a:bodyPr/>
                    <a:lstStyle/>
                    <a:p>
                      <a:pPr algn="ctr" fontAlgn="b"/>
                      <a:r>
                        <a:rPr lang="en-US" sz="1800" b="1" i="0" u="none" strike="noStrike" dirty="0">
                          <a:solidFill>
                            <a:srgbClr val="000000"/>
                          </a:solidFill>
                          <a:latin typeface="+mn-lt"/>
                          <a:cs typeface="Arial" panose="020B0604020202020204" pitchFamily="34" charset="0"/>
                        </a:rPr>
                        <a:t>After Deep Recessions</a:t>
                      </a:r>
                    </a:p>
                  </a:txBody>
                  <a:tcPr marL="19050" marR="19050" marT="19050" marB="0" anchor="b">
                    <a:lnL>
                      <a:noFill/>
                    </a:lnL>
                    <a:lnR>
                      <a:noFill/>
                    </a:lnR>
                    <a:lnT>
                      <a:noFill/>
                    </a:lnT>
                    <a:lnB>
                      <a:noFill/>
                    </a:lnB>
                  </a:tcPr>
                </a:tc>
                <a:extLst>
                  <a:ext uri="{0D108BD9-81ED-4DB2-BD59-A6C34878D82A}">
                    <a16:rowId xmlns:a16="http://schemas.microsoft.com/office/drawing/2014/main" val="10000"/>
                  </a:ext>
                </a:extLst>
              </a:tr>
              <a:tr h="537027">
                <a:tc>
                  <a:txBody>
                    <a:bodyPr/>
                    <a:lstStyle/>
                    <a:p>
                      <a:pPr algn="ctr" fontAlgn="b"/>
                      <a:r>
                        <a:rPr lang="en-US" sz="1800" b="0" i="0" u="none" strike="noStrike" dirty="0">
                          <a:solidFill>
                            <a:srgbClr val="000000"/>
                          </a:solidFill>
                          <a:latin typeface="+mn-lt"/>
                          <a:cs typeface="Arial" panose="020B0604020202020204" pitchFamily="34" charset="0"/>
                        </a:rPr>
                        <a:t>Quarterly GDP growth, seasonally adjusted on an annual basis</a:t>
                      </a:r>
                    </a:p>
                  </a:txBody>
                  <a:tcPr marL="19050" marR="19050" marT="19050" marB="0" anchor="b">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27" name="Table 26"/>
          <p:cNvGraphicFramePr>
            <a:graphicFrameLocks noGrp="1"/>
          </p:cNvGraphicFramePr>
          <p:nvPr/>
        </p:nvGraphicFramePr>
        <p:xfrm>
          <a:off x="16251010" y="4976497"/>
          <a:ext cx="4229932" cy="7696200"/>
        </p:xfrm>
        <a:graphic>
          <a:graphicData uri="http://schemas.openxmlformats.org/drawingml/2006/table">
            <a:tbl>
              <a:tblPr/>
              <a:tblGrid>
                <a:gridCol w="2123488">
                  <a:extLst>
                    <a:ext uri="{9D8B030D-6E8A-4147-A177-3AD203B41FA5}">
                      <a16:colId xmlns:a16="http://schemas.microsoft.com/office/drawing/2014/main" val="20000"/>
                    </a:ext>
                  </a:extLst>
                </a:gridCol>
                <a:gridCol w="2106444">
                  <a:extLst>
                    <a:ext uri="{9D8B030D-6E8A-4147-A177-3AD203B41FA5}">
                      <a16:colId xmlns:a16="http://schemas.microsoft.com/office/drawing/2014/main" val="20001"/>
                    </a:ext>
                  </a:extLst>
                </a:gridCol>
              </a:tblGrid>
              <a:tr h="321674">
                <a:tc>
                  <a:txBody>
                    <a:bodyPr/>
                    <a:lstStyle/>
                    <a:p>
                      <a:pPr algn="ctr" fontAlgn="t"/>
                      <a:r>
                        <a:rPr lang="en-US" sz="2200" b="1" i="0" u="none" strike="noStrike" dirty="0">
                          <a:solidFill>
                            <a:schemeClr val="bg1"/>
                          </a:solidFill>
                          <a:latin typeface="Arial" panose="020B0604020202020204" pitchFamily="34" charset="0"/>
                          <a:cs typeface="Arial" panose="020B0604020202020204" pitchFamily="34" charset="0"/>
                        </a:rPr>
                        <a:t>  </a:t>
                      </a:r>
                      <a:r>
                        <a:rPr lang="en-US" sz="2200" b="1" i="0" u="sng" strike="noStrike" dirty="0">
                          <a:solidFill>
                            <a:schemeClr val="bg1"/>
                          </a:solidFill>
                          <a:latin typeface="Arial" panose="020B0604020202020204" pitchFamily="34" charset="0"/>
                          <a:cs typeface="Arial" panose="020B0604020202020204" pitchFamily="34" charset="0"/>
                        </a:rPr>
                        <a:t>Reagan</a:t>
                      </a:r>
                      <a:endParaRPr lang="en-US" sz="2200" b="1" i="0" u="none" strike="noStrike" dirty="0">
                        <a:solidFill>
                          <a:schemeClr val="bg1"/>
                        </a:solidFill>
                        <a:latin typeface="Arial" panose="020B0604020202020204" pitchFamily="34" charset="0"/>
                        <a:cs typeface="Arial" panose="020B0604020202020204" pitchFamily="34" charset="0"/>
                      </a:endParaRPr>
                    </a:p>
                  </a:txBody>
                  <a:tcPr marL="19050" marR="19050" marT="1905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2F5F"/>
                    </a:solidFill>
                  </a:tcPr>
                </a:tc>
                <a:tc>
                  <a:txBody>
                    <a:bodyPr/>
                    <a:lstStyle/>
                    <a:p>
                      <a:pPr algn="ctr" fontAlgn="t"/>
                      <a:r>
                        <a:rPr lang="en-US" sz="2200" b="1" i="0" u="sng" strike="noStrike" dirty="0">
                          <a:solidFill>
                            <a:schemeClr val="bg1"/>
                          </a:solidFill>
                          <a:latin typeface="Arial" panose="020B0604020202020204" pitchFamily="34" charset="0"/>
                          <a:cs typeface="Arial" panose="020B0604020202020204" pitchFamily="34" charset="0"/>
                        </a:rPr>
                        <a:t>Obama</a:t>
                      </a:r>
                    </a:p>
                  </a:txBody>
                  <a:tcPr marL="19050" marR="19050" marT="190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F5F"/>
                    </a:solidFill>
                  </a:tcPr>
                </a:tc>
                <a:extLst>
                  <a:ext uri="{0D108BD9-81ED-4DB2-BD59-A6C34878D82A}">
                    <a16:rowId xmlns:a16="http://schemas.microsoft.com/office/drawing/2014/main" val="10000"/>
                  </a:ext>
                </a:extLst>
              </a:tr>
              <a:tr h="238662">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  4Q82     0.4%</a:t>
                      </a:r>
                    </a:p>
                  </a:txBody>
                  <a:tcPr marL="19050" marR="19050" marT="1905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3Q09     1.3%</a:t>
                      </a:r>
                    </a:p>
                  </a:txBody>
                  <a:tcPr marL="19050" marR="19050" marT="1905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238662">
                <a:tc>
                  <a:txBody>
                    <a:bodyPr/>
                    <a:lstStyle/>
                    <a:p>
                      <a:pPr algn="l" fontAlgn="b"/>
                      <a:r>
                        <a:rPr lang="en-US" sz="1600" b="1" i="0" u="none" strike="noStrike" dirty="0">
                          <a:solidFill>
                            <a:srgbClr val="000000"/>
                          </a:solidFill>
                          <a:latin typeface="Arial" panose="020B0604020202020204" pitchFamily="34" charset="0"/>
                          <a:cs typeface="Arial" panose="020B0604020202020204" pitchFamily="34" charset="0"/>
                        </a:rPr>
                        <a:t>  1Q83     5.3%</a:t>
                      </a:r>
                    </a:p>
                  </a:txBody>
                  <a:tcPr marL="19050" marR="19050" marT="1905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4Q09     3.9%</a:t>
                      </a:r>
                    </a:p>
                  </a:txBody>
                  <a:tcPr marL="19050" marR="19050" marT="1905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002"/>
                  </a:ext>
                </a:extLst>
              </a:tr>
              <a:tr h="238662">
                <a:tc>
                  <a:txBody>
                    <a:bodyPr/>
                    <a:lstStyle/>
                    <a:p>
                      <a:pPr algn="l" fontAlgn="b"/>
                      <a:r>
                        <a:rPr lang="en-US" sz="1600" b="1" i="0" u="none" strike="noStrike" dirty="0">
                          <a:solidFill>
                            <a:srgbClr val="000000"/>
                          </a:solidFill>
                          <a:latin typeface="Arial" panose="020B0604020202020204" pitchFamily="34" charset="0"/>
                          <a:cs typeface="Arial" panose="020B0604020202020204" pitchFamily="34" charset="0"/>
                        </a:rPr>
                        <a:t>  2Q83     9.4%</a:t>
                      </a:r>
                      <a:endParaRPr lang="en-US" sz="1600" b="1" i="0" u="none" strike="noStrike" dirty="0">
                        <a:solidFill>
                          <a:srgbClr val="FF0000"/>
                        </a:solidFill>
                        <a:latin typeface="Arial" panose="020B0604020202020204" pitchFamily="34" charset="0"/>
                        <a:cs typeface="Arial" panose="020B0604020202020204" pitchFamily="34" charset="0"/>
                      </a:endParaRPr>
                    </a:p>
                  </a:txBody>
                  <a:tcPr marL="19050" marR="19050" marT="1905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1Q10     1.7%</a:t>
                      </a:r>
                    </a:p>
                  </a:txBody>
                  <a:tcPr marL="19050" marR="19050" marT="1905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3"/>
                  </a:ext>
                </a:extLst>
              </a:tr>
              <a:tr h="238662">
                <a:tc>
                  <a:txBody>
                    <a:bodyPr/>
                    <a:lstStyle/>
                    <a:p>
                      <a:pPr algn="l" fontAlgn="b"/>
                      <a:r>
                        <a:rPr lang="en-US" sz="1600" b="1" i="0" u="none" strike="noStrike" dirty="0">
                          <a:solidFill>
                            <a:srgbClr val="000000"/>
                          </a:solidFill>
                          <a:latin typeface="Arial" panose="020B0604020202020204" pitchFamily="34" charset="0"/>
                          <a:cs typeface="Arial" panose="020B0604020202020204" pitchFamily="34" charset="0"/>
                        </a:rPr>
                        <a:t>  3Q83     8.1%</a:t>
                      </a:r>
                    </a:p>
                  </a:txBody>
                  <a:tcPr marL="19050" marR="19050" marT="1905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2Q10     3.9%</a:t>
                      </a:r>
                    </a:p>
                  </a:txBody>
                  <a:tcPr marL="19050" marR="19050" marT="1905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4"/>
                  </a:ext>
                </a:extLst>
              </a:tr>
              <a:tr h="238662">
                <a:tc>
                  <a:txBody>
                    <a:bodyPr/>
                    <a:lstStyle/>
                    <a:p>
                      <a:pPr algn="l" fontAlgn="b"/>
                      <a:r>
                        <a:rPr lang="en-US" sz="1600" b="1" i="0" u="none" strike="noStrike" dirty="0">
                          <a:solidFill>
                            <a:srgbClr val="000000"/>
                          </a:solidFill>
                          <a:latin typeface="Arial" panose="020B0604020202020204" pitchFamily="34" charset="0"/>
                          <a:cs typeface="Arial" panose="020B0604020202020204" pitchFamily="34" charset="0"/>
                        </a:rPr>
                        <a:t>  4Q83     8.5%</a:t>
                      </a:r>
                    </a:p>
                  </a:txBody>
                  <a:tcPr marL="19050" marR="19050" marT="1905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3Q10     2.7%</a:t>
                      </a:r>
                    </a:p>
                  </a:txBody>
                  <a:tcPr marL="19050" marR="19050" marT="1905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5"/>
                  </a:ext>
                </a:extLst>
              </a:tr>
              <a:tr h="238662">
                <a:tc>
                  <a:txBody>
                    <a:bodyPr/>
                    <a:lstStyle/>
                    <a:p>
                      <a:pPr algn="l" fontAlgn="b"/>
                      <a:r>
                        <a:rPr lang="en-US" sz="1600" b="1" i="0" u="none" strike="noStrike" dirty="0">
                          <a:solidFill>
                            <a:srgbClr val="000000"/>
                          </a:solidFill>
                          <a:latin typeface="Arial" panose="020B0604020202020204" pitchFamily="34" charset="0"/>
                          <a:cs typeface="Arial" panose="020B0604020202020204" pitchFamily="34" charset="0"/>
                        </a:rPr>
                        <a:t>  1Q84     8.2%</a:t>
                      </a:r>
                    </a:p>
                  </a:txBody>
                  <a:tcPr marL="19050" marR="19050" marT="1905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4Q10     2.5%</a:t>
                      </a:r>
                    </a:p>
                  </a:txBody>
                  <a:tcPr marL="19050" marR="19050" marT="1905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6"/>
                  </a:ext>
                </a:extLst>
              </a:tr>
              <a:tr h="238662">
                <a:tc>
                  <a:txBody>
                    <a:bodyPr/>
                    <a:lstStyle/>
                    <a:p>
                      <a:pPr algn="l" fontAlgn="b"/>
                      <a:r>
                        <a:rPr lang="en-US" sz="1600" b="1" i="0" u="none" strike="noStrike" dirty="0">
                          <a:solidFill>
                            <a:srgbClr val="000000"/>
                          </a:solidFill>
                          <a:latin typeface="Arial" panose="020B0604020202020204" pitchFamily="34" charset="0"/>
                          <a:cs typeface="Arial" panose="020B0604020202020204" pitchFamily="34" charset="0"/>
                        </a:rPr>
                        <a:t>  2Q84     7.2%</a:t>
                      </a:r>
                    </a:p>
                  </a:txBody>
                  <a:tcPr marL="19050" marR="19050" marT="1905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bg1"/>
                    </a:solid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1Q11     (1.5)%</a:t>
                      </a:r>
                    </a:p>
                  </a:txBody>
                  <a:tcPr marL="19050" marR="19050" marT="1905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38662">
                <a:tc>
                  <a:txBody>
                    <a:bodyPr/>
                    <a:lstStyle/>
                    <a:p>
                      <a:pPr algn="l" fontAlgn="b"/>
                      <a:r>
                        <a:rPr lang="en-US" sz="1600" b="1" i="0" u="none" strike="noStrike" baseline="0" dirty="0">
                          <a:solidFill>
                            <a:srgbClr val="000000"/>
                          </a:solidFill>
                          <a:latin typeface="Arial" panose="020B0604020202020204" pitchFamily="34" charset="0"/>
                          <a:cs typeface="Arial" panose="020B0604020202020204" pitchFamily="34" charset="0"/>
                        </a:rPr>
                        <a:t>  3Q84     4.0%</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19050" marR="19050" marT="1905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rgbClr val="FFFFFF"/>
                    </a:solid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2Q11     2.9%</a:t>
                      </a:r>
                    </a:p>
                  </a:txBody>
                  <a:tcPr marL="19050" marR="19050" marT="1905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38662">
                <a:tc>
                  <a:txBody>
                    <a:bodyPr/>
                    <a:lstStyle/>
                    <a:p>
                      <a:pPr algn="l" fontAlgn="b"/>
                      <a:r>
                        <a:rPr lang="en-US" sz="1600" b="1" i="0" u="none" strike="noStrike" baseline="0" dirty="0">
                          <a:solidFill>
                            <a:srgbClr val="000000"/>
                          </a:solidFill>
                          <a:latin typeface="Arial" panose="020B0604020202020204" pitchFamily="34" charset="0"/>
                          <a:cs typeface="Arial" panose="020B0604020202020204" pitchFamily="34" charset="0"/>
                        </a:rPr>
                        <a:t>  4Q84     3.2%</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19050" marR="19050" marT="1905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rgbClr val="FFFFFF"/>
                    </a:solid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3Q11     0.8%</a:t>
                      </a:r>
                    </a:p>
                  </a:txBody>
                  <a:tcPr marL="19050" marR="19050" marT="1905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38662">
                <a:tc>
                  <a:txBody>
                    <a:bodyPr/>
                    <a:lstStyle/>
                    <a:p>
                      <a:pPr algn="l" fontAlgn="b"/>
                      <a:r>
                        <a:rPr lang="en-US" sz="1600" b="1" i="0" u="none" strike="noStrike" baseline="0" dirty="0">
                          <a:solidFill>
                            <a:srgbClr val="000000"/>
                          </a:solidFill>
                          <a:latin typeface="Arial" panose="020B0604020202020204" pitchFamily="34" charset="0"/>
                          <a:cs typeface="Arial" panose="020B0604020202020204" pitchFamily="34" charset="0"/>
                        </a:rPr>
                        <a:t>  1Q85     4.0%</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19050" marR="19050" marT="1905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rgbClr val="FFFFFF"/>
                    </a:solid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 4Q11</a:t>
                      </a:r>
                      <a:r>
                        <a:rPr lang="en-US" sz="1600" b="1" i="0" u="none" strike="noStrike" baseline="0" dirty="0">
                          <a:solidFill>
                            <a:srgbClr val="000000"/>
                          </a:solidFill>
                          <a:latin typeface="Arial" panose="020B0604020202020204" pitchFamily="34" charset="0"/>
                          <a:cs typeface="Arial" panose="020B0604020202020204" pitchFamily="34" charset="0"/>
                        </a:rPr>
                        <a:t>    4.6%</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19050" marR="19050" marT="1905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noFill/>
                  </a:tcPr>
                </a:tc>
                <a:extLst>
                  <a:ext uri="{0D108BD9-81ED-4DB2-BD59-A6C34878D82A}">
                    <a16:rowId xmlns:a16="http://schemas.microsoft.com/office/drawing/2014/main" val="10010"/>
                  </a:ext>
                </a:extLst>
              </a:tr>
              <a:tr h="238662">
                <a:tc>
                  <a:txBody>
                    <a:bodyPr/>
                    <a:lstStyle/>
                    <a:p>
                      <a:pPr algn="l" fontAlgn="b"/>
                      <a:r>
                        <a:rPr lang="en-US" sz="1600" b="1" i="0" u="none" strike="noStrike" baseline="0" dirty="0">
                          <a:solidFill>
                            <a:srgbClr val="000000"/>
                          </a:solidFill>
                          <a:latin typeface="Arial" panose="020B0604020202020204" pitchFamily="34" charset="0"/>
                          <a:cs typeface="Arial" panose="020B0604020202020204" pitchFamily="34" charset="0"/>
                        </a:rPr>
                        <a:t>  2Q85     3.7%</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19050" marR="19050" marT="1905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rgbClr val="FFFFFF"/>
                    </a:solid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1Q12     2.7%</a:t>
                      </a:r>
                    </a:p>
                  </a:txBody>
                  <a:tcPr marL="19050" marR="19050" marT="1905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38662">
                <a:tc>
                  <a:txBody>
                    <a:bodyPr/>
                    <a:lstStyle/>
                    <a:p>
                      <a:pPr algn="l" fontAlgn="b"/>
                      <a:r>
                        <a:rPr lang="en-US" sz="1600" b="1" i="0" u="none" strike="noStrike" dirty="0">
                          <a:solidFill>
                            <a:srgbClr val="000000"/>
                          </a:solidFill>
                          <a:latin typeface="Arial" panose="020B0604020202020204" pitchFamily="34" charset="0"/>
                          <a:cs typeface="Arial" panose="020B0604020202020204" pitchFamily="34" charset="0"/>
                        </a:rPr>
                        <a:t>  3Q85 </a:t>
                      </a:r>
                      <a:r>
                        <a:rPr lang="en-US" sz="1600" b="1" i="0" u="none" strike="noStrike" baseline="0" dirty="0">
                          <a:solidFill>
                            <a:srgbClr val="000000"/>
                          </a:solidFill>
                          <a:latin typeface="Arial" panose="020B0604020202020204" pitchFamily="34" charset="0"/>
                          <a:cs typeface="Arial" panose="020B0604020202020204" pitchFamily="34" charset="0"/>
                        </a:rPr>
                        <a:t>    6.4%</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19050" marR="19050" marT="1905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bg1"/>
                    </a:solid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2Q12     1.9%</a:t>
                      </a:r>
                    </a:p>
                  </a:txBody>
                  <a:tcPr marL="19050" marR="19050" marT="1905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38662">
                <a:tc>
                  <a:txBody>
                    <a:bodyPr/>
                    <a:lstStyle/>
                    <a:p>
                      <a:pPr algn="l" fontAlgn="b"/>
                      <a:r>
                        <a:rPr lang="en-US" sz="1600" b="1" i="0" u="none" strike="noStrike" baseline="0" dirty="0">
                          <a:solidFill>
                            <a:srgbClr val="000000"/>
                          </a:solidFill>
                          <a:latin typeface="Arial" panose="020B0604020202020204" pitchFamily="34" charset="0"/>
                          <a:cs typeface="Arial" panose="020B0604020202020204" pitchFamily="34" charset="0"/>
                        </a:rPr>
                        <a:t>  4Q85     3.0%</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19050" marR="19050" marT="1905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bg1"/>
                    </a:solid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3Q12     0.5%</a:t>
                      </a:r>
                    </a:p>
                  </a:txBody>
                  <a:tcPr marL="19050" marR="19050" marT="1905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460029">
                <a:tc>
                  <a:txBody>
                    <a:bodyPr/>
                    <a:lstStyle/>
                    <a:p>
                      <a:pPr algn="l" fontAlgn="b"/>
                      <a:r>
                        <a:rPr lang="en-US" sz="1600" b="1" i="0" u="none" strike="noStrike" dirty="0">
                          <a:solidFill>
                            <a:srgbClr val="000000"/>
                          </a:solidFill>
                          <a:latin typeface="Arial" panose="020B0604020202020204" pitchFamily="34" charset="0"/>
                          <a:cs typeface="Arial" panose="020B0604020202020204" pitchFamily="34" charset="0"/>
                        </a:rPr>
                        <a:t>  1Q86     3.8%</a:t>
                      </a:r>
                    </a:p>
                    <a:p>
                      <a:pPr algn="l" fontAlgn="b"/>
                      <a:r>
                        <a:rPr lang="en-US" sz="1600" b="1" i="0" u="none" strike="noStrike" dirty="0">
                          <a:solidFill>
                            <a:srgbClr val="000000"/>
                          </a:solidFill>
                          <a:latin typeface="Arial" panose="020B0604020202020204" pitchFamily="34" charset="0"/>
                          <a:cs typeface="Arial" panose="020B0604020202020204" pitchFamily="34" charset="0"/>
                        </a:rPr>
                        <a:t>  2Q86     1.9%</a:t>
                      </a:r>
                    </a:p>
                  </a:txBody>
                  <a:tcPr marL="19050" marR="19050" marT="1905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bg1"/>
                    </a:solid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4Q12     0.1%</a:t>
                      </a:r>
                    </a:p>
                    <a:p>
                      <a:pPr algn="l" fontAlgn="t"/>
                      <a:r>
                        <a:rPr lang="en-US" sz="1600" b="1" i="0" u="none" strike="noStrike" dirty="0">
                          <a:solidFill>
                            <a:srgbClr val="000000"/>
                          </a:solidFill>
                          <a:latin typeface="Arial" panose="020B0604020202020204" pitchFamily="34" charset="0"/>
                          <a:cs typeface="Arial" panose="020B0604020202020204" pitchFamily="34" charset="0"/>
                        </a:rPr>
                        <a:t>1Q13     2.8%</a:t>
                      </a:r>
                    </a:p>
                  </a:txBody>
                  <a:tcPr marL="19050" marR="19050" marT="1905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38662">
                <a:tc>
                  <a:txBody>
                    <a:bodyPr/>
                    <a:lstStyle/>
                    <a:p>
                      <a:pPr algn="l" fontAlgn="b"/>
                      <a:r>
                        <a:rPr lang="en-US" sz="1600" b="1" i="0" u="none" strike="noStrike" dirty="0">
                          <a:solidFill>
                            <a:srgbClr val="000000"/>
                          </a:solidFill>
                          <a:latin typeface="Arial" panose="020B0604020202020204" pitchFamily="34" charset="0"/>
                          <a:cs typeface="Arial" panose="020B0604020202020204" pitchFamily="34" charset="0"/>
                        </a:rPr>
                        <a:t>  3Q86     4.1%</a:t>
                      </a:r>
                    </a:p>
                  </a:txBody>
                  <a:tcPr marL="19050" marR="19050" marT="1905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bg1"/>
                    </a:solid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2Q13     0.8%</a:t>
                      </a:r>
                    </a:p>
                  </a:txBody>
                  <a:tcPr marL="19050" marR="19050" marT="1905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38662">
                <a:tc>
                  <a:txBody>
                    <a:bodyPr/>
                    <a:lstStyle/>
                    <a:p>
                      <a:pPr algn="l" fontAlgn="b"/>
                      <a:r>
                        <a:rPr lang="en-US" sz="1600" b="1" i="0" u="none" strike="noStrike" dirty="0">
                          <a:solidFill>
                            <a:srgbClr val="000000"/>
                          </a:solidFill>
                          <a:latin typeface="Arial" panose="020B0604020202020204" pitchFamily="34" charset="0"/>
                          <a:cs typeface="Arial" panose="020B0604020202020204" pitchFamily="34" charset="0"/>
                        </a:rPr>
                        <a:t>  4Q86     2.1%</a:t>
                      </a:r>
                    </a:p>
                  </a:txBody>
                  <a:tcPr marL="19050" marR="19050" marT="1905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bg1"/>
                    </a:solid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3Q13     3.1%</a:t>
                      </a:r>
                    </a:p>
                  </a:txBody>
                  <a:tcPr marL="19050" marR="19050" marT="1905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38662">
                <a:tc>
                  <a:txBody>
                    <a:bodyPr/>
                    <a:lstStyle/>
                    <a:p>
                      <a:pPr algn="l" fontAlgn="b"/>
                      <a:r>
                        <a:rPr lang="en-US" sz="1600" b="1" i="0" u="none" strike="noStrike" dirty="0">
                          <a:solidFill>
                            <a:srgbClr val="000000"/>
                          </a:solidFill>
                          <a:latin typeface="Arial" panose="020B0604020202020204" pitchFamily="34" charset="0"/>
                          <a:cs typeface="Arial" panose="020B0604020202020204" pitchFamily="34" charset="0"/>
                        </a:rPr>
                        <a:t>  1Q87     2.8%         </a:t>
                      </a:r>
                    </a:p>
                  </a:txBody>
                  <a:tcPr marL="19050" marR="19050" marT="1905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bg1"/>
                    </a:solid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4Q13     4.0%</a:t>
                      </a:r>
                    </a:p>
                  </a:txBody>
                  <a:tcPr marL="19050" marR="19050" marT="1905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38662">
                <a:tc>
                  <a:txBody>
                    <a:bodyPr/>
                    <a:lstStyle/>
                    <a:p>
                      <a:pPr algn="l" fontAlgn="b"/>
                      <a:r>
                        <a:rPr lang="en-US" sz="1600" b="1" i="0" u="none" strike="noStrike" dirty="0">
                          <a:solidFill>
                            <a:srgbClr val="000000"/>
                          </a:solidFill>
                          <a:latin typeface="Arial" panose="020B0604020202020204" pitchFamily="34" charset="0"/>
                          <a:cs typeface="Arial" panose="020B0604020202020204" pitchFamily="34" charset="0"/>
                        </a:rPr>
                        <a:t>  2Q87     4.6%</a:t>
                      </a:r>
                    </a:p>
                  </a:txBody>
                  <a:tcPr marL="19050" marR="19050" marT="1905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bg1"/>
                    </a:solid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1Q14     (1.2)%</a:t>
                      </a:r>
                    </a:p>
                  </a:txBody>
                  <a:tcPr marL="19050" marR="19050" marT="1905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38662">
                <a:tc>
                  <a:txBody>
                    <a:bodyPr/>
                    <a:lstStyle/>
                    <a:p>
                      <a:pPr algn="l" fontAlgn="b"/>
                      <a:r>
                        <a:rPr lang="en-US" sz="1600" b="1" i="0" u="none" strike="noStrike" dirty="0">
                          <a:solidFill>
                            <a:srgbClr val="000000"/>
                          </a:solidFill>
                          <a:latin typeface="Arial" panose="020B0604020202020204" pitchFamily="34" charset="0"/>
                          <a:cs typeface="Arial" panose="020B0604020202020204" pitchFamily="34" charset="0"/>
                        </a:rPr>
                        <a:t>  3Q87     3.7%</a:t>
                      </a:r>
                    </a:p>
                  </a:txBody>
                  <a:tcPr marL="19050" marR="19050" marT="1905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bg1"/>
                    </a:solid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2Q14     4.0%</a:t>
                      </a:r>
                    </a:p>
                  </a:txBody>
                  <a:tcPr marL="19050" marR="19050" marT="1905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38662">
                <a:tc>
                  <a:txBody>
                    <a:bodyPr/>
                    <a:lstStyle/>
                    <a:p>
                      <a:pPr algn="l" fontAlgn="b"/>
                      <a:r>
                        <a:rPr lang="en-US" sz="1600" b="1" i="0" u="none" strike="noStrike" dirty="0">
                          <a:solidFill>
                            <a:srgbClr val="000000"/>
                          </a:solidFill>
                          <a:latin typeface="Arial" panose="020B0604020202020204" pitchFamily="34" charset="0"/>
                          <a:cs typeface="Arial" panose="020B0604020202020204" pitchFamily="34" charset="0"/>
                        </a:rPr>
                        <a:t>  4Q87     6.8%</a:t>
                      </a:r>
                    </a:p>
                  </a:txBody>
                  <a:tcPr marL="19050" marR="19050" marT="1905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bg1"/>
                    </a:solid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3Q14     5.0%</a:t>
                      </a:r>
                    </a:p>
                  </a:txBody>
                  <a:tcPr marL="19050" marR="19050" marT="1905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238662">
                <a:tc>
                  <a:txBody>
                    <a:bodyPr/>
                    <a:lstStyle/>
                    <a:p>
                      <a:pPr algn="l" fontAlgn="b"/>
                      <a:r>
                        <a:rPr lang="en-US" sz="1600" b="1" i="0" u="none" strike="noStrike" dirty="0">
                          <a:solidFill>
                            <a:srgbClr val="000000"/>
                          </a:solidFill>
                          <a:latin typeface="Arial" panose="020B0604020202020204" pitchFamily="34" charset="0"/>
                          <a:cs typeface="Arial" panose="020B0604020202020204" pitchFamily="34" charset="0"/>
                        </a:rPr>
                        <a:t>  1Q88</a:t>
                      </a:r>
                      <a:r>
                        <a:rPr lang="en-US" sz="1600" b="1" i="0" u="none" strike="noStrike" baseline="0" dirty="0">
                          <a:solidFill>
                            <a:srgbClr val="000000"/>
                          </a:solidFill>
                          <a:latin typeface="Arial" panose="020B0604020202020204" pitchFamily="34" charset="0"/>
                          <a:cs typeface="Arial" panose="020B0604020202020204" pitchFamily="34" charset="0"/>
                        </a:rPr>
                        <a:t>     2.3%</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19050" marR="19050" marT="1905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bg1"/>
                    </a:solid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4Q14</a:t>
                      </a:r>
                      <a:r>
                        <a:rPr lang="en-US" sz="1600" b="1" i="0" u="none" strike="noStrike" baseline="0" dirty="0">
                          <a:solidFill>
                            <a:srgbClr val="000000"/>
                          </a:solidFill>
                          <a:latin typeface="Arial" panose="020B0604020202020204" pitchFamily="34" charset="0"/>
                          <a:cs typeface="Arial" panose="020B0604020202020204" pitchFamily="34" charset="0"/>
                        </a:rPr>
                        <a:t>     2.3%</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19050" marR="19050" marT="1905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238662">
                <a:tc>
                  <a:txBody>
                    <a:bodyPr/>
                    <a:lstStyle/>
                    <a:p>
                      <a:pPr algn="l" fontAlgn="b"/>
                      <a:r>
                        <a:rPr lang="en-US" sz="1600" b="1" i="0" u="none" strike="noStrike" dirty="0">
                          <a:solidFill>
                            <a:srgbClr val="000000"/>
                          </a:solidFill>
                          <a:latin typeface="Arial" panose="020B0604020202020204" pitchFamily="34" charset="0"/>
                          <a:cs typeface="Arial" panose="020B0604020202020204" pitchFamily="34" charset="0"/>
                        </a:rPr>
                        <a:t>  2Q88     5.4%</a:t>
                      </a:r>
                    </a:p>
                  </a:txBody>
                  <a:tcPr marL="19050" marR="19050" marT="1905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bg1"/>
                    </a:solid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1Q15     2.0%</a:t>
                      </a:r>
                    </a:p>
                  </a:txBody>
                  <a:tcPr marL="19050" marR="19050" marT="1905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238662">
                <a:tc>
                  <a:txBody>
                    <a:bodyPr/>
                    <a:lstStyle/>
                    <a:p>
                      <a:pPr algn="l" fontAlgn="b"/>
                      <a:r>
                        <a:rPr lang="en-US" sz="1600" b="1" i="0" u="none" strike="noStrike" dirty="0">
                          <a:solidFill>
                            <a:srgbClr val="000000"/>
                          </a:solidFill>
                          <a:latin typeface="Arial" panose="020B0604020202020204" pitchFamily="34" charset="0"/>
                          <a:cs typeface="Arial" panose="020B0604020202020204" pitchFamily="34" charset="0"/>
                        </a:rPr>
                        <a:t>  3Q88</a:t>
                      </a:r>
                      <a:r>
                        <a:rPr lang="en-US" sz="1600" b="1" i="0" u="none" strike="noStrike" baseline="0" dirty="0">
                          <a:solidFill>
                            <a:srgbClr val="000000"/>
                          </a:solidFill>
                          <a:latin typeface="Arial" panose="020B0604020202020204" pitchFamily="34" charset="0"/>
                          <a:cs typeface="Arial" panose="020B0604020202020204" pitchFamily="34" charset="0"/>
                        </a:rPr>
                        <a:t>     2.3%</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19050" marR="19050" marT="1905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bg1"/>
                    </a:solid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2Q15     2.6%</a:t>
                      </a:r>
                    </a:p>
                  </a:txBody>
                  <a:tcPr marL="19050" marR="19050" marT="1905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238662">
                <a:tc>
                  <a:txBody>
                    <a:bodyPr/>
                    <a:lstStyle/>
                    <a:p>
                      <a:pPr algn="l" fontAlgn="b"/>
                      <a:r>
                        <a:rPr lang="en-US" sz="1600" b="1" i="0" u="none" strike="noStrike" dirty="0">
                          <a:solidFill>
                            <a:srgbClr val="000000"/>
                          </a:solidFill>
                          <a:latin typeface="Arial" panose="020B0604020202020204" pitchFamily="34" charset="0"/>
                          <a:cs typeface="Arial" panose="020B0604020202020204" pitchFamily="34" charset="0"/>
                        </a:rPr>
                        <a:t>  4Q88     5.4%</a:t>
                      </a:r>
                    </a:p>
                  </a:txBody>
                  <a:tcPr marL="19050" marR="19050" marT="1905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bg1"/>
                    </a:solid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3Q15     2.0%</a:t>
                      </a:r>
                    </a:p>
                  </a:txBody>
                  <a:tcPr marL="19050" marR="19050" marT="1905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r h="238662">
                <a:tc>
                  <a:txBody>
                    <a:bodyPr/>
                    <a:lstStyle/>
                    <a:p>
                      <a:pPr algn="l" fontAlgn="b"/>
                      <a:r>
                        <a:rPr lang="en-US" sz="1600" b="1" i="0" u="none" strike="noStrike" dirty="0">
                          <a:solidFill>
                            <a:srgbClr val="000000"/>
                          </a:solidFill>
                          <a:latin typeface="Arial" panose="020B0604020202020204" pitchFamily="34" charset="0"/>
                          <a:cs typeface="Arial" panose="020B0604020202020204" pitchFamily="34" charset="0"/>
                        </a:rPr>
                        <a:t> </a:t>
                      </a:r>
                      <a:r>
                        <a:rPr lang="en-US" sz="1600" b="1" i="0" u="none" strike="noStrike" baseline="0" dirty="0">
                          <a:solidFill>
                            <a:srgbClr val="000000"/>
                          </a:solidFill>
                          <a:latin typeface="Arial" panose="020B0604020202020204" pitchFamily="34" charset="0"/>
                          <a:cs typeface="Arial" panose="020B0604020202020204" pitchFamily="34" charset="0"/>
                        </a:rPr>
                        <a:t> 1Q89     4.1%             </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19050" marR="19050" marT="1905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bg1"/>
                    </a:solid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4Q15    </a:t>
                      </a:r>
                      <a:r>
                        <a:rPr lang="en-US" sz="1600" b="1" i="0" u="none" strike="noStrike" baseline="0" dirty="0">
                          <a:solidFill>
                            <a:srgbClr val="000000"/>
                          </a:solidFill>
                          <a:latin typeface="Arial" panose="020B0604020202020204" pitchFamily="34" charset="0"/>
                          <a:cs typeface="Arial" panose="020B0604020202020204" pitchFamily="34" charset="0"/>
                        </a:rPr>
                        <a:t> 0.9%</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19050" marR="19050" marT="1905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238662">
                <a:tc>
                  <a:txBody>
                    <a:bodyPr/>
                    <a:lstStyle/>
                    <a:p>
                      <a:pPr algn="l" fontAlgn="b"/>
                      <a:r>
                        <a:rPr lang="en-US" sz="1600" b="1" i="0" u="none" strike="noStrike" dirty="0">
                          <a:solidFill>
                            <a:srgbClr val="000000"/>
                          </a:solidFill>
                          <a:latin typeface="Arial" panose="020B0604020202020204" pitchFamily="34" charset="0"/>
                          <a:cs typeface="Arial" panose="020B0604020202020204" pitchFamily="34" charset="0"/>
                        </a:rPr>
                        <a:t>  2Q89     3.2%</a:t>
                      </a:r>
                      <a:r>
                        <a:rPr lang="en-US" sz="1600" b="1" i="0" u="none" strike="noStrike" baseline="0" dirty="0">
                          <a:solidFill>
                            <a:srgbClr val="000000"/>
                          </a:solidFill>
                          <a:latin typeface="Arial" panose="020B0604020202020204" pitchFamily="34" charset="0"/>
                          <a:cs typeface="Arial" panose="020B0604020202020204" pitchFamily="34" charset="0"/>
                        </a:rPr>
                        <a:t>                  </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19050" marR="19050" marT="1905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bg1"/>
                    </a:solid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1Q16     0.8%</a:t>
                      </a:r>
                    </a:p>
                  </a:txBody>
                  <a:tcPr marL="19050" marR="19050" marT="1905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26"/>
                  </a:ext>
                </a:extLst>
              </a:tr>
              <a:tr h="238662">
                <a:tc>
                  <a:txBody>
                    <a:bodyPr/>
                    <a:lstStyle/>
                    <a:p>
                      <a:pPr algn="l" fontAlgn="b"/>
                      <a:r>
                        <a:rPr lang="en-US" sz="1600" b="1" i="0" u="none" strike="noStrike" dirty="0">
                          <a:solidFill>
                            <a:srgbClr val="000000"/>
                          </a:solidFill>
                          <a:latin typeface="Arial" panose="020B0604020202020204" pitchFamily="34" charset="0"/>
                          <a:cs typeface="Arial" panose="020B0604020202020204" pitchFamily="34" charset="0"/>
                        </a:rPr>
                        <a:t>  3Q89</a:t>
                      </a:r>
                      <a:r>
                        <a:rPr lang="en-US" sz="1600" b="1" i="0" u="none" strike="noStrike" baseline="0" dirty="0">
                          <a:solidFill>
                            <a:srgbClr val="000000"/>
                          </a:solidFill>
                          <a:latin typeface="Arial" panose="020B0604020202020204" pitchFamily="34" charset="0"/>
                          <a:cs typeface="Arial" panose="020B0604020202020204" pitchFamily="34" charset="0"/>
                        </a:rPr>
                        <a:t>     3.0%             </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19050" marR="19050" marT="1905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600" b="1" i="0" u="none" strike="noStrike" dirty="0">
                          <a:solidFill>
                            <a:srgbClr val="000000"/>
                          </a:solidFill>
                          <a:latin typeface="Arial" panose="020B0604020202020204" pitchFamily="34" charset="0"/>
                          <a:cs typeface="Arial" panose="020B0604020202020204" pitchFamily="34" charset="0"/>
                        </a:rPr>
                        <a:t>2Q16     1.4%</a:t>
                      </a:r>
                    </a:p>
                  </a:txBody>
                  <a:tcPr marL="19050" marR="19050" marT="1905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bl>
          </a:graphicData>
        </a:graphic>
      </p:graphicFrame>
      <p:cxnSp>
        <p:nvCxnSpPr>
          <p:cNvPr id="29" name="Straight Connector 28"/>
          <p:cNvCxnSpPr/>
          <p:nvPr/>
        </p:nvCxnSpPr>
        <p:spPr>
          <a:xfrm>
            <a:off x="3472554" y="9326300"/>
            <a:ext cx="10110080" cy="194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5748183" y="2392668"/>
            <a:ext cx="5025204" cy="1323439"/>
          </a:xfrm>
          <a:prstGeom prst="rect">
            <a:avLst/>
          </a:prstGeom>
          <a:noFill/>
        </p:spPr>
        <p:txBody>
          <a:bodyPr wrap="square" rtlCol="0">
            <a:spAutoFit/>
          </a:bodyPr>
          <a:lstStyle/>
          <a:p>
            <a:pPr algn="ctr"/>
            <a:r>
              <a:rPr lang="en-US" sz="2000" b="1" dirty="0">
                <a:cs typeface="Arial" pitchFamily="34" charset="0"/>
              </a:rPr>
              <a:t>Inherited Quarterly </a:t>
            </a:r>
          </a:p>
          <a:p>
            <a:pPr algn="ctr"/>
            <a:r>
              <a:rPr lang="en-US" sz="2000" b="1" dirty="0">
                <a:cs typeface="Arial" pitchFamily="34" charset="0"/>
              </a:rPr>
              <a:t>GDP Trough</a:t>
            </a:r>
          </a:p>
          <a:p>
            <a:pPr algn="ctr"/>
            <a:endParaRPr lang="en-US" sz="2000" b="1" dirty="0">
              <a:cs typeface="Arial" pitchFamily="34" charset="0"/>
            </a:endParaRPr>
          </a:p>
          <a:p>
            <a:pPr algn="ctr"/>
            <a:endParaRPr lang="en-US" sz="2000" b="1" dirty="0">
              <a:cs typeface="Arial" pitchFamily="34" charset="0"/>
            </a:endParaRPr>
          </a:p>
        </p:txBody>
      </p:sp>
      <p:sp>
        <p:nvSpPr>
          <p:cNvPr id="33" name="Rectangle 32"/>
          <p:cNvSpPr/>
          <p:nvPr/>
        </p:nvSpPr>
        <p:spPr>
          <a:xfrm>
            <a:off x="16185486" y="2534063"/>
            <a:ext cx="4542502" cy="1396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aphicFrame>
        <p:nvGraphicFramePr>
          <p:cNvPr id="34" name="Table 33"/>
          <p:cNvGraphicFramePr>
            <a:graphicFrameLocks noGrp="1"/>
          </p:cNvGraphicFramePr>
          <p:nvPr/>
        </p:nvGraphicFramePr>
        <p:xfrm>
          <a:off x="16251010" y="3086099"/>
          <a:ext cx="4019550" cy="876300"/>
        </p:xfrm>
        <a:graphic>
          <a:graphicData uri="http://schemas.openxmlformats.org/drawingml/2006/table">
            <a:tbl>
              <a:tblPr/>
              <a:tblGrid>
                <a:gridCol w="2065770">
                  <a:extLst>
                    <a:ext uri="{9D8B030D-6E8A-4147-A177-3AD203B41FA5}">
                      <a16:colId xmlns:a16="http://schemas.microsoft.com/office/drawing/2014/main" val="20000"/>
                    </a:ext>
                  </a:extLst>
                </a:gridCol>
                <a:gridCol w="1953780">
                  <a:extLst>
                    <a:ext uri="{9D8B030D-6E8A-4147-A177-3AD203B41FA5}">
                      <a16:colId xmlns:a16="http://schemas.microsoft.com/office/drawing/2014/main" val="20001"/>
                    </a:ext>
                  </a:extLst>
                </a:gridCol>
              </a:tblGrid>
              <a:tr h="476250">
                <a:tc>
                  <a:txBody>
                    <a:bodyPr/>
                    <a:lstStyle/>
                    <a:p>
                      <a:pPr algn="ctr" fontAlgn="b"/>
                      <a:r>
                        <a:rPr lang="en-US" sz="2000" b="1" i="0" u="none" strike="noStrike" dirty="0">
                          <a:solidFill>
                            <a:schemeClr val="bg1"/>
                          </a:solidFill>
                          <a:latin typeface="Arial" panose="020B0604020202020204" pitchFamily="34" charset="0"/>
                          <a:cs typeface="Arial" panose="020B0604020202020204" pitchFamily="34" charset="0"/>
                        </a:rPr>
                        <a:t> </a:t>
                      </a:r>
                      <a:r>
                        <a:rPr lang="en-US" sz="2000" b="1" i="0" u="sng" strike="noStrike" dirty="0">
                          <a:solidFill>
                            <a:schemeClr val="bg1"/>
                          </a:solidFill>
                          <a:latin typeface="Arial" panose="020B0604020202020204" pitchFamily="34" charset="0"/>
                          <a:cs typeface="Arial" panose="020B0604020202020204" pitchFamily="34" charset="0"/>
                        </a:rPr>
                        <a:t>Reagan</a:t>
                      </a:r>
                      <a:endParaRPr lang="en-US" sz="2000" b="1" i="0" u="none" strike="noStrike" dirty="0">
                        <a:solidFill>
                          <a:schemeClr val="bg1"/>
                        </a:solidFill>
                        <a:latin typeface="Arial" panose="020B0604020202020204" pitchFamily="34" charset="0"/>
                        <a:cs typeface="Arial" panose="020B0604020202020204" pitchFamily="34" charset="0"/>
                      </a:endParaRPr>
                    </a:p>
                  </a:txBody>
                  <a:tcPr marL="19050" marR="19050" marT="1905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2F5F"/>
                    </a:solidFill>
                  </a:tcPr>
                </a:tc>
                <a:tc>
                  <a:txBody>
                    <a:bodyPr/>
                    <a:lstStyle/>
                    <a:p>
                      <a:pPr algn="ctr" fontAlgn="b"/>
                      <a:r>
                        <a:rPr lang="en-US" sz="2000" b="1" i="0" u="none" strike="noStrike" dirty="0">
                          <a:solidFill>
                            <a:schemeClr val="bg1"/>
                          </a:solidFill>
                          <a:latin typeface="Arial" panose="020B0604020202020204" pitchFamily="34" charset="0"/>
                          <a:cs typeface="Arial" panose="020B0604020202020204" pitchFamily="34" charset="0"/>
                        </a:rPr>
                        <a:t> </a:t>
                      </a:r>
                      <a:r>
                        <a:rPr lang="en-US" sz="2000" b="1" i="0" u="sng" strike="noStrike" dirty="0">
                          <a:solidFill>
                            <a:schemeClr val="bg1"/>
                          </a:solidFill>
                          <a:latin typeface="Arial" panose="020B0604020202020204" pitchFamily="34" charset="0"/>
                          <a:cs typeface="Arial" panose="020B0604020202020204" pitchFamily="34" charset="0"/>
                        </a:rPr>
                        <a:t>Obama</a:t>
                      </a:r>
                      <a:endParaRPr lang="en-US" sz="2000" b="1" i="0" u="none" strike="noStrike" dirty="0">
                        <a:solidFill>
                          <a:schemeClr val="bg1"/>
                        </a:solidFill>
                        <a:latin typeface="Arial" panose="020B0604020202020204" pitchFamily="34" charset="0"/>
                        <a:cs typeface="Arial" panose="020B0604020202020204" pitchFamily="34" charset="0"/>
                      </a:endParaRPr>
                    </a:p>
                  </a:txBody>
                  <a:tcPr marL="19050" marR="19050" marT="190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F5F"/>
                    </a:solidFill>
                  </a:tcPr>
                </a:tc>
                <a:extLst>
                  <a:ext uri="{0D108BD9-81ED-4DB2-BD59-A6C34878D82A}">
                    <a16:rowId xmlns:a16="http://schemas.microsoft.com/office/drawing/2014/main" val="10000"/>
                  </a:ext>
                </a:extLst>
              </a:tr>
              <a:tr h="400050">
                <a:tc>
                  <a:txBody>
                    <a:bodyPr/>
                    <a:lstStyle/>
                    <a:p>
                      <a:pPr algn="l" fontAlgn="b"/>
                      <a:r>
                        <a:rPr lang="en-US" sz="1600" b="1" i="0" u="none" strike="noStrike" dirty="0">
                          <a:solidFill>
                            <a:srgbClr val="000000"/>
                          </a:solidFill>
                          <a:latin typeface="Arial" panose="020B0604020202020204" pitchFamily="34" charset="0"/>
                          <a:cs typeface="Arial" panose="020B0604020202020204" pitchFamily="34" charset="0"/>
                        </a:rPr>
                        <a:t> 2Q80  (7.9%)</a:t>
                      </a:r>
                    </a:p>
                  </a:txBody>
                  <a:tcPr marL="19050" marR="19050" marT="1905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Arial" panose="020B0604020202020204" pitchFamily="34" charset="0"/>
                          <a:cs typeface="Arial" panose="020B0604020202020204" pitchFamily="34" charset="0"/>
                        </a:rPr>
                        <a:t> 4Q08  (8.2%)</a:t>
                      </a:r>
                    </a:p>
                  </a:txBody>
                  <a:tcPr marL="19050" marR="19050" marT="1905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4"/>
          <p:cNvSpPr txBox="1"/>
          <p:nvPr/>
        </p:nvSpPr>
        <p:spPr>
          <a:xfrm>
            <a:off x="5279904" y="4056053"/>
            <a:ext cx="2800767" cy="415498"/>
          </a:xfrm>
          <a:prstGeom prst="rect">
            <a:avLst/>
          </a:prstGeom>
          <a:noFill/>
        </p:spPr>
        <p:txBody>
          <a:bodyPr wrap="none" rtlCol="0">
            <a:spAutoFit/>
          </a:bodyPr>
          <a:lstStyle/>
          <a:p>
            <a:r>
              <a:rPr lang="en-US" sz="2100" b="1" dirty="0"/>
              <a:t>Reagan Recovery</a:t>
            </a:r>
          </a:p>
        </p:txBody>
      </p:sp>
      <p:sp>
        <p:nvSpPr>
          <p:cNvPr id="25" name="TextBox 24"/>
          <p:cNvSpPr txBox="1"/>
          <p:nvPr/>
        </p:nvSpPr>
        <p:spPr>
          <a:xfrm>
            <a:off x="5184604" y="5048094"/>
            <a:ext cx="2733441" cy="415498"/>
          </a:xfrm>
          <a:prstGeom prst="rect">
            <a:avLst/>
          </a:prstGeom>
          <a:noFill/>
        </p:spPr>
        <p:txBody>
          <a:bodyPr wrap="none" rtlCol="0">
            <a:spAutoFit/>
          </a:bodyPr>
          <a:lstStyle/>
          <a:p>
            <a:r>
              <a:rPr lang="en-US" sz="2100" b="1" dirty="0"/>
              <a:t>Obama Recovery</a:t>
            </a:r>
          </a:p>
        </p:txBody>
      </p:sp>
      <p:sp>
        <p:nvSpPr>
          <p:cNvPr id="38" name="Title 1"/>
          <p:cNvSpPr txBox="1">
            <a:spLocks/>
          </p:cNvSpPr>
          <p:nvPr/>
        </p:nvSpPr>
        <p:spPr>
          <a:xfrm>
            <a:off x="2397421" y="2926836"/>
            <a:ext cx="11366500" cy="974724"/>
          </a:xfrm>
          <a:prstGeom prst="rect">
            <a:avLst/>
          </a:prstGeom>
        </p:spPr>
        <p:txBody>
          <a:bodyPr vert="horz" lIns="182880" tIns="91440" rIns="182880" bIns="91440" rtlCol="0" anchor="ctr">
            <a:normAutofit/>
          </a:bodyPr>
          <a:lstStyle>
            <a:lvl1pPr algn="l" defTabSz="914400" rtl="0" eaLnBrk="1" latinLnBrk="0" hangingPunct="1">
              <a:spcBef>
                <a:spcPct val="0"/>
              </a:spcBef>
              <a:buNone/>
              <a:defRPr sz="1800" b="1" kern="1200" baseline="0">
                <a:solidFill>
                  <a:srgbClr val="002F5F"/>
                </a:solidFill>
                <a:latin typeface="Arial" pitchFamily="34" charset="0"/>
                <a:ea typeface="+mj-ea"/>
                <a:cs typeface="Arial" pitchFamily="34" charset="0"/>
              </a:defRPr>
            </a:lvl1pPr>
          </a:lstStyle>
          <a:p>
            <a:pPr algn="ctr">
              <a:defRPr/>
            </a:pPr>
            <a:r>
              <a:rPr lang="en-US" sz="2800" dirty="0">
                <a:solidFill>
                  <a:schemeClr val="tx1"/>
                </a:solidFill>
                <a:latin typeface="+mn-lt"/>
              </a:rPr>
              <a:t>GDP cumulative change from the end of the recession</a:t>
            </a:r>
          </a:p>
        </p:txBody>
      </p:sp>
      <p:sp>
        <p:nvSpPr>
          <p:cNvPr id="7" name="TextBox 6"/>
          <p:cNvSpPr txBox="1"/>
          <p:nvPr/>
        </p:nvSpPr>
        <p:spPr>
          <a:xfrm rot="19518397">
            <a:off x="5484095" y="6888424"/>
            <a:ext cx="5193153" cy="523220"/>
          </a:xfrm>
          <a:prstGeom prst="rect">
            <a:avLst/>
          </a:prstGeom>
          <a:noFill/>
        </p:spPr>
        <p:txBody>
          <a:bodyPr wrap="none" rtlCol="0">
            <a:spAutoFit/>
          </a:bodyPr>
          <a:lstStyle/>
          <a:p>
            <a:pPr algn="ctr"/>
            <a:r>
              <a:rPr lang="en-US" sz="2800" dirty="0"/>
              <a:t>4.5% Annual Run GDP Rate</a:t>
            </a:r>
          </a:p>
        </p:txBody>
      </p:sp>
      <p:sp>
        <p:nvSpPr>
          <p:cNvPr id="31" name="TextBox 30"/>
          <p:cNvSpPr txBox="1"/>
          <p:nvPr/>
        </p:nvSpPr>
        <p:spPr>
          <a:xfrm rot="20162093">
            <a:off x="7373527" y="8220719"/>
            <a:ext cx="5193153" cy="523220"/>
          </a:xfrm>
          <a:prstGeom prst="rect">
            <a:avLst/>
          </a:prstGeom>
          <a:noFill/>
        </p:spPr>
        <p:txBody>
          <a:bodyPr wrap="none" rtlCol="0">
            <a:spAutoFit/>
          </a:bodyPr>
          <a:lstStyle/>
          <a:p>
            <a:pPr algn="ctr"/>
            <a:r>
              <a:rPr lang="en-US" sz="2800" dirty="0"/>
              <a:t>2.1% Annual Run GDP Rate</a:t>
            </a:r>
          </a:p>
        </p:txBody>
      </p:sp>
      <p:sp>
        <p:nvSpPr>
          <p:cNvPr id="8" name="TextBox 7"/>
          <p:cNvSpPr txBox="1"/>
          <p:nvPr/>
        </p:nvSpPr>
        <p:spPr>
          <a:xfrm>
            <a:off x="5964547" y="11698058"/>
            <a:ext cx="4232249" cy="369332"/>
          </a:xfrm>
          <a:prstGeom prst="rect">
            <a:avLst/>
          </a:prstGeom>
          <a:noFill/>
        </p:spPr>
        <p:txBody>
          <a:bodyPr wrap="none" rtlCol="0">
            <a:spAutoFit/>
          </a:bodyPr>
          <a:lstStyle/>
          <a:p>
            <a:r>
              <a:rPr lang="en-US" dirty="0"/>
              <a:t>Quarters after each recession start</a:t>
            </a:r>
          </a:p>
        </p:txBody>
      </p:sp>
    </p:spTree>
    <p:extLst>
      <p:ext uri="{BB962C8B-B14F-4D97-AF65-F5344CB8AC3E}">
        <p14:creationId xmlns:p14="http://schemas.microsoft.com/office/powerpoint/2010/main" val="2479112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EA66A7-9E74-4305-94A1-212C02CA6132}"/>
              </a:ext>
            </a:extLst>
          </p:cNvPr>
          <p:cNvPicPr>
            <a:picLocks/>
          </p:cNvPicPr>
          <p:nvPr/>
        </p:nvPicPr>
        <p:blipFill>
          <a:blip r:embed="rId2"/>
          <a:stretch>
            <a:fillRect/>
          </a:stretch>
        </p:blipFill>
        <p:spPr>
          <a:xfrm>
            <a:off x="2115151" y="2830020"/>
            <a:ext cx="8567928" cy="6227064"/>
          </a:xfrm>
          <a:prstGeom prst="rect">
            <a:avLst/>
          </a:prstGeom>
        </p:spPr>
      </p:pic>
      <p:pic>
        <p:nvPicPr>
          <p:cNvPr id="7" name="Picture 6">
            <a:extLst>
              <a:ext uri="{FF2B5EF4-FFF2-40B4-BE49-F238E27FC236}">
                <a16:creationId xmlns:a16="http://schemas.microsoft.com/office/drawing/2014/main" id="{3B749F3D-BA5D-4411-925A-9CC257E8D72A}"/>
              </a:ext>
            </a:extLst>
          </p:cNvPr>
          <p:cNvPicPr>
            <a:picLocks/>
          </p:cNvPicPr>
          <p:nvPr/>
        </p:nvPicPr>
        <p:blipFill>
          <a:blip r:embed="rId3"/>
          <a:stretch>
            <a:fillRect/>
          </a:stretch>
        </p:blipFill>
        <p:spPr>
          <a:xfrm>
            <a:off x="13148646" y="5510393"/>
            <a:ext cx="8567928" cy="6227064"/>
          </a:xfrm>
          <a:prstGeom prst="rect">
            <a:avLst/>
          </a:prstGeom>
        </p:spPr>
      </p:pic>
      <p:sp>
        <p:nvSpPr>
          <p:cNvPr id="2" name="Title 1"/>
          <p:cNvSpPr>
            <a:spLocks noGrp="1"/>
          </p:cNvSpPr>
          <p:nvPr>
            <p:ph type="title"/>
          </p:nvPr>
        </p:nvSpPr>
        <p:spPr/>
        <p:txBody>
          <a:bodyPr>
            <a:noAutofit/>
          </a:bodyPr>
          <a:lstStyle/>
          <a:p>
            <a:r>
              <a:rPr lang="en-US" sz="5000" dirty="0"/>
              <a:t>Higher Earners Already Paying a Progressively Larger Share of the Federal Tax Burden</a:t>
            </a:r>
          </a:p>
        </p:txBody>
      </p:sp>
      <p:sp>
        <p:nvSpPr>
          <p:cNvPr id="16" name="Text Placeholder 3"/>
          <p:cNvSpPr>
            <a:spLocks noGrp="1"/>
          </p:cNvSpPr>
          <p:nvPr>
            <p:ph type="body" sz="quarter" idx="13"/>
          </p:nvPr>
        </p:nvSpPr>
        <p:spPr>
          <a:xfrm>
            <a:off x="915988" y="11239322"/>
            <a:ext cx="24387175" cy="2133600"/>
          </a:xfrm>
        </p:spPr>
        <p:txBody>
          <a:bodyPr>
            <a:normAutofit/>
          </a:bodyPr>
          <a:lstStyle/>
          <a:p>
            <a:r>
              <a:rPr lang="en-US" sz="1400" dirty="0"/>
              <a:t>Source: IRS, Strategas, as of  December 2020.</a:t>
            </a:r>
          </a:p>
        </p:txBody>
      </p:sp>
      <p:sp>
        <p:nvSpPr>
          <p:cNvPr id="24" name="TextBox 23"/>
          <p:cNvSpPr txBox="1"/>
          <p:nvPr/>
        </p:nvSpPr>
        <p:spPr>
          <a:xfrm>
            <a:off x="12281090" y="3386398"/>
            <a:ext cx="5343210" cy="954107"/>
          </a:xfrm>
          <a:prstGeom prst="rect">
            <a:avLst/>
          </a:prstGeom>
          <a:noFill/>
          <a:ln w="15875">
            <a:noFill/>
          </a:ln>
        </p:spPr>
        <p:txBody>
          <a:bodyPr wrap="square" rtlCol="0">
            <a:spAutoFit/>
          </a:bodyPr>
          <a:lstStyle/>
          <a:p>
            <a:r>
              <a:rPr lang="en-US" sz="2800" i="1" dirty="0">
                <a:cs typeface="Arial" panose="020B0604020202020204" pitchFamily="34" charset="0"/>
              </a:rPr>
              <a:t>The “rich” are certainly getting richer…</a:t>
            </a:r>
          </a:p>
        </p:txBody>
      </p:sp>
      <p:sp>
        <p:nvSpPr>
          <p:cNvPr id="33" name="TextBox 32"/>
          <p:cNvSpPr txBox="1"/>
          <p:nvPr/>
        </p:nvSpPr>
        <p:spPr>
          <a:xfrm>
            <a:off x="3516295" y="10600034"/>
            <a:ext cx="8349879" cy="954107"/>
          </a:xfrm>
          <a:prstGeom prst="rect">
            <a:avLst/>
          </a:prstGeom>
          <a:noFill/>
          <a:ln w="19050">
            <a:noFill/>
          </a:ln>
        </p:spPr>
        <p:txBody>
          <a:bodyPr wrap="square" rtlCol="0">
            <a:spAutoFit/>
          </a:bodyPr>
          <a:lstStyle/>
          <a:p>
            <a:r>
              <a:rPr lang="en-US" sz="2800" i="1" dirty="0">
                <a:cs typeface="Arial" panose="020B0604020202020204" pitchFamily="34" charset="0"/>
              </a:rPr>
              <a:t>…but they are also paying a proportionately larger share of federal taxes</a:t>
            </a:r>
          </a:p>
        </p:txBody>
      </p:sp>
      <p:cxnSp>
        <p:nvCxnSpPr>
          <p:cNvPr id="34" name="Straight Arrow Connector 33"/>
          <p:cNvCxnSpPr/>
          <p:nvPr/>
        </p:nvCxnSpPr>
        <p:spPr>
          <a:xfrm flipH="1" flipV="1">
            <a:off x="11307139" y="3926938"/>
            <a:ext cx="969033" cy="147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1599679" y="10823749"/>
            <a:ext cx="845703" cy="3186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6" name="Group 120"/>
          <p:cNvGrpSpPr/>
          <p:nvPr/>
        </p:nvGrpSpPr>
        <p:grpSpPr>
          <a:xfrm>
            <a:off x="2782278" y="6500170"/>
            <a:ext cx="1059906" cy="604064"/>
            <a:chOff x="650590" y="2420156"/>
            <a:chExt cx="573002" cy="361144"/>
          </a:xfrm>
        </p:grpSpPr>
        <p:grpSp>
          <p:nvGrpSpPr>
            <p:cNvPr id="47" name="Group 61"/>
            <p:cNvGrpSpPr/>
            <p:nvPr/>
          </p:nvGrpSpPr>
          <p:grpSpPr>
            <a:xfrm>
              <a:off x="800100" y="2657475"/>
              <a:ext cx="171451" cy="123825"/>
              <a:chOff x="781050" y="2600325"/>
              <a:chExt cx="171451" cy="123825"/>
            </a:xfrm>
          </p:grpSpPr>
          <p:cxnSp>
            <p:nvCxnSpPr>
              <p:cNvPr id="49" name="Straight Connector 48"/>
              <p:cNvCxnSpPr/>
              <p:nvPr/>
            </p:nvCxnSpPr>
            <p:spPr>
              <a:xfrm>
                <a:off x="781050" y="2600325"/>
                <a:ext cx="1" cy="123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Group 50"/>
              <p:cNvGrpSpPr/>
              <p:nvPr/>
            </p:nvGrpSpPr>
            <p:grpSpPr>
              <a:xfrm>
                <a:off x="781050" y="2600325"/>
                <a:ext cx="171451" cy="123825"/>
                <a:chOff x="4848225" y="1143000"/>
                <a:chExt cx="171451" cy="123825"/>
              </a:xfrm>
            </p:grpSpPr>
            <p:cxnSp>
              <p:nvCxnSpPr>
                <p:cNvPr id="51" name="Straight Connector 50"/>
                <p:cNvCxnSpPr/>
                <p:nvPr/>
              </p:nvCxnSpPr>
              <p:spPr>
                <a:xfrm flipH="1">
                  <a:off x="4848225" y="1143000"/>
                  <a:ext cx="16192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019675" y="1143000"/>
                  <a:ext cx="1" cy="123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8" name="TextBox 47"/>
            <p:cNvSpPr txBox="1"/>
            <p:nvPr/>
          </p:nvSpPr>
          <p:spPr>
            <a:xfrm>
              <a:off x="650590" y="2420156"/>
              <a:ext cx="573002" cy="202407"/>
            </a:xfrm>
            <a:prstGeom prst="rect">
              <a:avLst/>
            </a:prstGeom>
            <a:noFill/>
          </p:spPr>
          <p:txBody>
            <a:bodyPr wrap="none" rtlCol="0">
              <a:spAutoFit/>
            </a:bodyPr>
            <a:lstStyle/>
            <a:p>
              <a:r>
                <a:rPr lang="en-US" sz="1600" b="1" dirty="0"/>
                <a:t>+ 9.6%</a:t>
              </a:r>
            </a:p>
          </p:txBody>
        </p:sp>
      </p:grpSp>
      <p:grpSp>
        <p:nvGrpSpPr>
          <p:cNvPr id="53" name="Group 120"/>
          <p:cNvGrpSpPr/>
          <p:nvPr/>
        </p:nvGrpSpPr>
        <p:grpSpPr>
          <a:xfrm>
            <a:off x="3952823" y="5818675"/>
            <a:ext cx="1205779" cy="560772"/>
            <a:chOff x="605790" y="2446038"/>
            <a:chExt cx="651864" cy="335262"/>
          </a:xfrm>
        </p:grpSpPr>
        <p:grpSp>
          <p:nvGrpSpPr>
            <p:cNvPr id="54" name="Group 61"/>
            <p:cNvGrpSpPr/>
            <p:nvPr/>
          </p:nvGrpSpPr>
          <p:grpSpPr>
            <a:xfrm>
              <a:off x="800100" y="2657475"/>
              <a:ext cx="171451" cy="123825"/>
              <a:chOff x="781050" y="2600325"/>
              <a:chExt cx="171451" cy="123825"/>
            </a:xfrm>
          </p:grpSpPr>
          <p:cxnSp>
            <p:nvCxnSpPr>
              <p:cNvPr id="56" name="Straight Connector 55"/>
              <p:cNvCxnSpPr/>
              <p:nvPr/>
            </p:nvCxnSpPr>
            <p:spPr>
              <a:xfrm>
                <a:off x="781050" y="2600325"/>
                <a:ext cx="1" cy="123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oup 50"/>
              <p:cNvGrpSpPr/>
              <p:nvPr/>
            </p:nvGrpSpPr>
            <p:grpSpPr>
              <a:xfrm>
                <a:off x="781050" y="2600325"/>
                <a:ext cx="171451" cy="123825"/>
                <a:chOff x="4848225" y="1143000"/>
                <a:chExt cx="171451" cy="123825"/>
              </a:xfrm>
            </p:grpSpPr>
            <p:cxnSp>
              <p:nvCxnSpPr>
                <p:cNvPr id="58" name="Straight Connector 57"/>
                <p:cNvCxnSpPr/>
                <p:nvPr/>
              </p:nvCxnSpPr>
              <p:spPr>
                <a:xfrm flipH="1">
                  <a:off x="4848225" y="1143000"/>
                  <a:ext cx="16192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019675" y="1143000"/>
                  <a:ext cx="1" cy="123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5" name="TextBox 54"/>
            <p:cNvSpPr txBox="1"/>
            <p:nvPr/>
          </p:nvSpPr>
          <p:spPr>
            <a:xfrm>
              <a:off x="605790" y="2446038"/>
              <a:ext cx="651864" cy="202407"/>
            </a:xfrm>
            <a:prstGeom prst="rect">
              <a:avLst/>
            </a:prstGeom>
            <a:noFill/>
          </p:spPr>
          <p:txBody>
            <a:bodyPr wrap="none" rtlCol="0">
              <a:spAutoFit/>
            </a:bodyPr>
            <a:lstStyle/>
            <a:p>
              <a:r>
                <a:rPr lang="en-US" sz="1600" b="1" dirty="0"/>
                <a:t>+ 12.4%</a:t>
              </a:r>
            </a:p>
          </p:txBody>
        </p:sp>
      </p:grpSp>
      <p:grpSp>
        <p:nvGrpSpPr>
          <p:cNvPr id="60" name="Group 120"/>
          <p:cNvGrpSpPr/>
          <p:nvPr/>
        </p:nvGrpSpPr>
        <p:grpSpPr>
          <a:xfrm>
            <a:off x="5143228" y="5241864"/>
            <a:ext cx="1205779" cy="576811"/>
            <a:chOff x="605790" y="2436449"/>
            <a:chExt cx="651864" cy="344851"/>
          </a:xfrm>
        </p:grpSpPr>
        <p:grpSp>
          <p:nvGrpSpPr>
            <p:cNvPr id="61" name="Group 61"/>
            <p:cNvGrpSpPr/>
            <p:nvPr/>
          </p:nvGrpSpPr>
          <p:grpSpPr>
            <a:xfrm>
              <a:off x="800100" y="2657475"/>
              <a:ext cx="171451" cy="123825"/>
              <a:chOff x="781050" y="2600325"/>
              <a:chExt cx="171451" cy="123825"/>
            </a:xfrm>
          </p:grpSpPr>
          <p:cxnSp>
            <p:nvCxnSpPr>
              <p:cNvPr id="63" name="Straight Connector 62"/>
              <p:cNvCxnSpPr/>
              <p:nvPr/>
            </p:nvCxnSpPr>
            <p:spPr>
              <a:xfrm>
                <a:off x="781050" y="2600325"/>
                <a:ext cx="1" cy="123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 name="Group 50"/>
              <p:cNvGrpSpPr/>
              <p:nvPr/>
            </p:nvGrpSpPr>
            <p:grpSpPr>
              <a:xfrm>
                <a:off x="781050" y="2600325"/>
                <a:ext cx="171451" cy="123825"/>
                <a:chOff x="4848225" y="1143000"/>
                <a:chExt cx="171451" cy="123825"/>
              </a:xfrm>
            </p:grpSpPr>
            <p:cxnSp>
              <p:nvCxnSpPr>
                <p:cNvPr id="65" name="Straight Connector 64"/>
                <p:cNvCxnSpPr/>
                <p:nvPr/>
              </p:nvCxnSpPr>
              <p:spPr>
                <a:xfrm flipH="1">
                  <a:off x="4848225" y="1143000"/>
                  <a:ext cx="16192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019675" y="1143000"/>
                  <a:ext cx="1" cy="123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2" name="TextBox 61"/>
            <p:cNvSpPr txBox="1"/>
            <p:nvPr/>
          </p:nvSpPr>
          <p:spPr>
            <a:xfrm>
              <a:off x="605790" y="2436449"/>
              <a:ext cx="651864" cy="202407"/>
            </a:xfrm>
            <a:prstGeom prst="rect">
              <a:avLst/>
            </a:prstGeom>
            <a:noFill/>
          </p:spPr>
          <p:txBody>
            <a:bodyPr wrap="none" rtlCol="0">
              <a:spAutoFit/>
            </a:bodyPr>
            <a:lstStyle/>
            <a:p>
              <a:r>
                <a:rPr lang="en-US" sz="1600" b="1" dirty="0"/>
                <a:t>+ 12.6%</a:t>
              </a:r>
            </a:p>
          </p:txBody>
        </p:sp>
      </p:grpSp>
      <p:grpSp>
        <p:nvGrpSpPr>
          <p:cNvPr id="67" name="Group 120"/>
          <p:cNvGrpSpPr/>
          <p:nvPr/>
        </p:nvGrpSpPr>
        <p:grpSpPr>
          <a:xfrm>
            <a:off x="9514223" y="6696348"/>
            <a:ext cx="979755" cy="623609"/>
            <a:chOff x="652243" y="2414860"/>
            <a:chExt cx="529672" cy="372831"/>
          </a:xfrm>
        </p:grpSpPr>
        <p:grpSp>
          <p:nvGrpSpPr>
            <p:cNvPr id="68" name="Group 61"/>
            <p:cNvGrpSpPr/>
            <p:nvPr/>
          </p:nvGrpSpPr>
          <p:grpSpPr>
            <a:xfrm>
              <a:off x="800100" y="2647983"/>
              <a:ext cx="171451" cy="139708"/>
              <a:chOff x="781050" y="2590833"/>
              <a:chExt cx="171451" cy="139708"/>
            </a:xfrm>
          </p:grpSpPr>
          <p:cxnSp>
            <p:nvCxnSpPr>
              <p:cNvPr id="70" name="Straight Connector 69"/>
              <p:cNvCxnSpPr/>
              <p:nvPr/>
            </p:nvCxnSpPr>
            <p:spPr>
              <a:xfrm>
                <a:off x="781050" y="2600325"/>
                <a:ext cx="1" cy="1302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 name="Group 50"/>
              <p:cNvGrpSpPr/>
              <p:nvPr/>
            </p:nvGrpSpPr>
            <p:grpSpPr>
              <a:xfrm>
                <a:off x="781086" y="2590833"/>
                <a:ext cx="171415" cy="133317"/>
                <a:chOff x="4848261" y="1133508"/>
                <a:chExt cx="171415" cy="133317"/>
              </a:xfrm>
            </p:grpSpPr>
            <p:cxnSp>
              <p:nvCxnSpPr>
                <p:cNvPr id="72" name="Straight Connector 71"/>
                <p:cNvCxnSpPr/>
                <p:nvPr/>
              </p:nvCxnSpPr>
              <p:spPr>
                <a:xfrm flipH="1">
                  <a:off x="4848261" y="1133508"/>
                  <a:ext cx="16192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019675" y="1143000"/>
                  <a:ext cx="1" cy="123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9" name="TextBox 68"/>
            <p:cNvSpPr txBox="1"/>
            <p:nvPr/>
          </p:nvSpPr>
          <p:spPr>
            <a:xfrm>
              <a:off x="652243" y="2414860"/>
              <a:ext cx="529672" cy="202408"/>
            </a:xfrm>
            <a:prstGeom prst="rect">
              <a:avLst/>
            </a:prstGeom>
            <a:noFill/>
          </p:spPr>
          <p:txBody>
            <a:bodyPr wrap="none" rtlCol="0">
              <a:spAutoFit/>
            </a:bodyPr>
            <a:lstStyle/>
            <a:p>
              <a:r>
                <a:rPr lang="en-US" sz="1600" b="1" dirty="0"/>
                <a:t>- 5.1%</a:t>
              </a:r>
            </a:p>
          </p:txBody>
        </p:sp>
      </p:grpSp>
      <p:grpSp>
        <p:nvGrpSpPr>
          <p:cNvPr id="74" name="Group 120"/>
          <p:cNvGrpSpPr/>
          <p:nvPr/>
        </p:nvGrpSpPr>
        <p:grpSpPr>
          <a:xfrm>
            <a:off x="13811764" y="8718530"/>
            <a:ext cx="1205779" cy="584743"/>
            <a:chOff x="603593" y="2431707"/>
            <a:chExt cx="651864" cy="349593"/>
          </a:xfrm>
        </p:grpSpPr>
        <p:grpSp>
          <p:nvGrpSpPr>
            <p:cNvPr id="75" name="Group 61"/>
            <p:cNvGrpSpPr/>
            <p:nvPr/>
          </p:nvGrpSpPr>
          <p:grpSpPr>
            <a:xfrm>
              <a:off x="800100" y="2657475"/>
              <a:ext cx="171451" cy="123825"/>
              <a:chOff x="781050" y="2600325"/>
              <a:chExt cx="171451" cy="123825"/>
            </a:xfrm>
          </p:grpSpPr>
          <p:cxnSp>
            <p:nvCxnSpPr>
              <p:cNvPr id="77" name="Straight Connector 76"/>
              <p:cNvCxnSpPr/>
              <p:nvPr/>
            </p:nvCxnSpPr>
            <p:spPr>
              <a:xfrm>
                <a:off x="781050" y="2600325"/>
                <a:ext cx="1" cy="123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8" name="Group 50"/>
              <p:cNvGrpSpPr/>
              <p:nvPr/>
            </p:nvGrpSpPr>
            <p:grpSpPr>
              <a:xfrm>
                <a:off x="781050" y="2600325"/>
                <a:ext cx="171451" cy="123825"/>
                <a:chOff x="4848225" y="1143000"/>
                <a:chExt cx="171451" cy="123825"/>
              </a:xfrm>
            </p:grpSpPr>
            <p:cxnSp>
              <p:nvCxnSpPr>
                <p:cNvPr id="79" name="Straight Connector 78"/>
                <p:cNvCxnSpPr/>
                <p:nvPr/>
              </p:nvCxnSpPr>
              <p:spPr>
                <a:xfrm flipH="1">
                  <a:off x="4848225" y="1143000"/>
                  <a:ext cx="16192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019675" y="1143000"/>
                  <a:ext cx="1" cy="123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6" name="TextBox 75"/>
            <p:cNvSpPr txBox="1"/>
            <p:nvPr/>
          </p:nvSpPr>
          <p:spPr>
            <a:xfrm>
              <a:off x="603593" y="2431707"/>
              <a:ext cx="651864" cy="202407"/>
            </a:xfrm>
            <a:prstGeom prst="rect">
              <a:avLst/>
            </a:prstGeom>
            <a:noFill/>
          </p:spPr>
          <p:txBody>
            <a:bodyPr wrap="none" rtlCol="0">
              <a:spAutoFit/>
            </a:bodyPr>
            <a:lstStyle/>
            <a:p>
              <a:r>
                <a:rPr lang="en-US" sz="1600" b="1" dirty="0"/>
                <a:t>+ 14.3%</a:t>
              </a:r>
            </a:p>
          </p:txBody>
        </p:sp>
      </p:grpSp>
      <p:grpSp>
        <p:nvGrpSpPr>
          <p:cNvPr id="81" name="Group 120"/>
          <p:cNvGrpSpPr/>
          <p:nvPr/>
        </p:nvGrpSpPr>
        <p:grpSpPr>
          <a:xfrm>
            <a:off x="14888179" y="8041547"/>
            <a:ext cx="1205779" cy="548141"/>
            <a:chOff x="573053" y="2453590"/>
            <a:chExt cx="651864" cy="327710"/>
          </a:xfrm>
        </p:grpSpPr>
        <p:grpSp>
          <p:nvGrpSpPr>
            <p:cNvPr id="82" name="Group 61"/>
            <p:cNvGrpSpPr/>
            <p:nvPr/>
          </p:nvGrpSpPr>
          <p:grpSpPr>
            <a:xfrm>
              <a:off x="800100" y="2657475"/>
              <a:ext cx="171451" cy="123825"/>
              <a:chOff x="781050" y="2600325"/>
              <a:chExt cx="171451" cy="123825"/>
            </a:xfrm>
          </p:grpSpPr>
          <p:cxnSp>
            <p:nvCxnSpPr>
              <p:cNvPr id="84" name="Straight Connector 83"/>
              <p:cNvCxnSpPr/>
              <p:nvPr/>
            </p:nvCxnSpPr>
            <p:spPr>
              <a:xfrm>
                <a:off x="781050" y="2600325"/>
                <a:ext cx="1" cy="123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5" name="Group 50"/>
              <p:cNvGrpSpPr/>
              <p:nvPr/>
            </p:nvGrpSpPr>
            <p:grpSpPr>
              <a:xfrm>
                <a:off x="781050" y="2600325"/>
                <a:ext cx="171451" cy="123825"/>
                <a:chOff x="4848225" y="1143000"/>
                <a:chExt cx="171451" cy="123825"/>
              </a:xfrm>
            </p:grpSpPr>
            <p:cxnSp>
              <p:nvCxnSpPr>
                <p:cNvPr id="86" name="Straight Connector 85"/>
                <p:cNvCxnSpPr/>
                <p:nvPr/>
              </p:nvCxnSpPr>
              <p:spPr>
                <a:xfrm flipH="1">
                  <a:off x="4848225" y="1143000"/>
                  <a:ext cx="16192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019675" y="1143000"/>
                  <a:ext cx="1" cy="123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3" name="TextBox 82"/>
            <p:cNvSpPr txBox="1"/>
            <p:nvPr/>
          </p:nvSpPr>
          <p:spPr>
            <a:xfrm>
              <a:off x="573053" y="2453590"/>
              <a:ext cx="651864" cy="202407"/>
            </a:xfrm>
            <a:prstGeom prst="rect">
              <a:avLst/>
            </a:prstGeom>
            <a:noFill/>
          </p:spPr>
          <p:txBody>
            <a:bodyPr wrap="none" rtlCol="0">
              <a:spAutoFit/>
            </a:bodyPr>
            <a:lstStyle/>
            <a:p>
              <a:r>
                <a:rPr lang="en-US" sz="1600" b="1" dirty="0"/>
                <a:t>+ 17.7%</a:t>
              </a:r>
            </a:p>
          </p:txBody>
        </p:sp>
      </p:grpSp>
      <p:grpSp>
        <p:nvGrpSpPr>
          <p:cNvPr id="88" name="Group 120"/>
          <p:cNvGrpSpPr/>
          <p:nvPr/>
        </p:nvGrpSpPr>
        <p:grpSpPr>
          <a:xfrm>
            <a:off x="16260565" y="7596566"/>
            <a:ext cx="1205779" cy="545389"/>
            <a:chOff x="576395" y="2455235"/>
            <a:chExt cx="651864" cy="326065"/>
          </a:xfrm>
        </p:grpSpPr>
        <p:grpSp>
          <p:nvGrpSpPr>
            <p:cNvPr id="89" name="Group 61"/>
            <p:cNvGrpSpPr/>
            <p:nvPr/>
          </p:nvGrpSpPr>
          <p:grpSpPr>
            <a:xfrm>
              <a:off x="800100" y="2657475"/>
              <a:ext cx="171451" cy="123825"/>
              <a:chOff x="781050" y="2600325"/>
              <a:chExt cx="171451" cy="123825"/>
            </a:xfrm>
          </p:grpSpPr>
          <p:cxnSp>
            <p:nvCxnSpPr>
              <p:cNvPr id="91" name="Straight Connector 90"/>
              <p:cNvCxnSpPr/>
              <p:nvPr/>
            </p:nvCxnSpPr>
            <p:spPr>
              <a:xfrm>
                <a:off x="781050" y="2600325"/>
                <a:ext cx="1" cy="123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2" name="Group 50"/>
              <p:cNvGrpSpPr/>
              <p:nvPr/>
            </p:nvGrpSpPr>
            <p:grpSpPr>
              <a:xfrm>
                <a:off x="781050" y="2600325"/>
                <a:ext cx="171451" cy="123825"/>
                <a:chOff x="4848225" y="1143000"/>
                <a:chExt cx="171451" cy="123825"/>
              </a:xfrm>
            </p:grpSpPr>
            <p:cxnSp>
              <p:nvCxnSpPr>
                <p:cNvPr id="93" name="Straight Connector 92"/>
                <p:cNvCxnSpPr/>
                <p:nvPr/>
              </p:nvCxnSpPr>
              <p:spPr>
                <a:xfrm flipH="1">
                  <a:off x="4848225" y="1143000"/>
                  <a:ext cx="16192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019675" y="1143000"/>
                  <a:ext cx="1" cy="123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0" name="TextBox 89"/>
            <p:cNvSpPr txBox="1"/>
            <p:nvPr/>
          </p:nvSpPr>
          <p:spPr>
            <a:xfrm>
              <a:off x="576395" y="2455235"/>
              <a:ext cx="651864" cy="202407"/>
            </a:xfrm>
            <a:prstGeom prst="rect">
              <a:avLst/>
            </a:prstGeom>
            <a:noFill/>
          </p:spPr>
          <p:txBody>
            <a:bodyPr wrap="none" rtlCol="0">
              <a:spAutoFit/>
            </a:bodyPr>
            <a:lstStyle/>
            <a:p>
              <a:r>
                <a:rPr lang="en-US" sz="1600" b="1" dirty="0"/>
                <a:t>+ 16.7%</a:t>
              </a:r>
            </a:p>
          </p:txBody>
        </p:sp>
      </p:grpSp>
      <p:grpSp>
        <p:nvGrpSpPr>
          <p:cNvPr id="95" name="Group 120"/>
          <p:cNvGrpSpPr/>
          <p:nvPr/>
        </p:nvGrpSpPr>
        <p:grpSpPr>
          <a:xfrm>
            <a:off x="20425418" y="10013444"/>
            <a:ext cx="979755" cy="594647"/>
            <a:chOff x="628650" y="2425786"/>
            <a:chExt cx="529672" cy="355514"/>
          </a:xfrm>
        </p:grpSpPr>
        <p:grpSp>
          <p:nvGrpSpPr>
            <p:cNvPr id="96" name="Group 61"/>
            <p:cNvGrpSpPr/>
            <p:nvPr/>
          </p:nvGrpSpPr>
          <p:grpSpPr>
            <a:xfrm>
              <a:off x="800100" y="2657475"/>
              <a:ext cx="171451" cy="123825"/>
              <a:chOff x="781050" y="2600325"/>
              <a:chExt cx="171451" cy="123825"/>
            </a:xfrm>
          </p:grpSpPr>
          <p:cxnSp>
            <p:nvCxnSpPr>
              <p:cNvPr id="98" name="Straight Connector 97"/>
              <p:cNvCxnSpPr/>
              <p:nvPr/>
            </p:nvCxnSpPr>
            <p:spPr>
              <a:xfrm>
                <a:off x="781050" y="2600325"/>
                <a:ext cx="1" cy="123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9" name="Group 50"/>
              <p:cNvGrpSpPr/>
              <p:nvPr/>
            </p:nvGrpSpPr>
            <p:grpSpPr>
              <a:xfrm>
                <a:off x="781050" y="2600325"/>
                <a:ext cx="171451" cy="123825"/>
                <a:chOff x="4848225" y="1143000"/>
                <a:chExt cx="171451" cy="123825"/>
              </a:xfrm>
            </p:grpSpPr>
            <p:cxnSp>
              <p:nvCxnSpPr>
                <p:cNvPr id="100" name="Straight Connector 99"/>
                <p:cNvCxnSpPr/>
                <p:nvPr/>
              </p:nvCxnSpPr>
              <p:spPr>
                <a:xfrm flipH="1">
                  <a:off x="4848225" y="1143000"/>
                  <a:ext cx="16192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019675" y="1143000"/>
                  <a:ext cx="1" cy="123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7" name="TextBox 96"/>
            <p:cNvSpPr txBox="1"/>
            <p:nvPr/>
          </p:nvSpPr>
          <p:spPr>
            <a:xfrm>
              <a:off x="628650" y="2425786"/>
              <a:ext cx="529672" cy="202407"/>
            </a:xfrm>
            <a:prstGeom prst="rect">
              <a:avLst/>
            </a:prstGeom>
            <a:noFill/>
          </p:spPr>
          <p:txBody>
            <a:bodyPr wrap="none" rtlCol="0">
              <a:spAutoFit/>
            </a:bodyPr>
            <a:lstStyle/>
            <a:p>
              <a:r>
                <a:rPr lang="en-US" sz="1600" b="1" dirty="0"/>
                <a:t>- 3.6%</a:t>
              </a:r>
            </a:p>
          </p:txBody>
        </p:sp>
      </p:grpSp>
      <p:grpSp>
        <p:nvGrpSpPr>
          <p:cNvPr id="3" name="Group 2"/>
          <p:cNvGrpSpPr/>
          <p:nvPr/>
        </p:nvGrpSpPr>
        <p:grpSpPr>
          <a:xfrm>
            <a:off x="851348" y="8874404"/>
            <a:ext cx="9286716" cy="830997"/>
            <a:chOff x="2493468" y="7970210"/>
            <a:chExt cx="6561241" cy="830997"/>
          </a:xfrm>
        </p:grpSpPr>
        <p:grpSp>
          <p:nvGrpSpPr>
            <p:cNvPr id="103" name="Group 102"/>
            <p:cNvGrpSpPr/>
            <p:nvPr/>
          </p:nvGrpSpPr>
          <p:grpSpPr>
            <a:xfrm>
              <a:off x="2493468" y="7970210"/>
              <a:ext cx="5836133" cy="830997"/>
              <a:chOff x="26285" y="4008618"/>
              <a:chExt cx="3155110" cy="496818"/>
            </a:xfrm>
          </p:grpSpPr>
          <p:sp>
            <p:nvSpPr>
              <p:cNvPr id="104" name="TextBox 103"/>
              <p:cNvSpPr txBox="1"/>
              <p:nvPr/>
            </p:nvSpPr>
            <p:spPr>
              <a:xfrm>
                <a:off x="26285" y="4008618"/>
                <a:ext cx="680361" cy="496818"/>
              </a:xfrm>
              <a:prstGeom prst="rect">
                <a:avLst/>
              </a:prstGeom>
              <a:noFill/>
            </p:spPr>
            <p:txBody>
              <a:bodyPr wrap="none" rtlCol="0">
                <a:spAutoFit/>
              </a:bodyPr>
              <a:lstStyle/>
              <a:p>
                <a:endParaRPr lang="en-US" sz="1600" b="1" dirty="0">
                  <a:cs typeface="Arial" pitchFamily="34" charset="0"/>
                </a:endParaRPr>
              </a:p>
              <a:p>
                <a:r>
                  <a:rPr lang="en-US" sz="1600" b="1" dirty="0">
                    <a:cs typeface="Arial" pitchFamily="34" charset="0"/>
                  </a:rPr>
                  <a:t>2018 Income </a:t>
                </a:r>
              </a:p>
              <a:p>
                <a:r>
                  <a:rPr lang="en-US" sz="1600" b="1" dirty="0">
                    <a:cs typeface="Arial" pitchFamily="34" charset="0"/>
                  </a:rPr>
                  <a:t>greater than:</a:t>
                </a:r>
              </a:p>
            </p:txBody>
          </p:sp>
          <p:grpSp>
            <p:nvGrpSpPr>
              <p:cNvPr id="105" name="Group 104"/>
              <p:cNvGrpSpPr/>
              <p:nvPr/>
            </p:nvGrpSpPr>
            <p:grpSpPr>
              <a:xfrm>
                <a:off x="746766" y="4204653"/>
                <a:ext cx="2434629" cy="254358"/>
                <a:chOff x="746766" y="3910516"/>
                <a:chExt cx="2434629" cy="254358"/>
              </a:xfrm>
            </p:grpSpPr>
            <p:sp>
              <p:nvSpPr>
                <p:cNvPr id="106" name="TextBox 105"/>
                <p:cNvSpPr txBox="1"/>
                <p:nvPr/>
              </p:nvSpPr>
              <p:spPr>
                <a:xfrm>
                  <a:off x="746766" y="3925665"/>
                  <a:ext cx="425042" cy="239209"/>
                </a:xfrm>
                <a:prstGeom prst="rect">
                  <a:avLst/>
                </a:prstGeom>
                <a:noFill/>
              </p:spPr>
              <p:txBody>
                <a:bodyPr wrap="none" rtlCol="0">
                  <a:spAutoFit/>
                </a:bodyPr>
                <a:lstStyle/>
                <a:p>
                  <a:r>
                    <a:rPr lang="en-US" sz="2000" b="1" dirty="0">
                      <a:cs typeface="Arial" pitchFamily="34" charset="0"/>
                    </a:rPr>
                    <a:t>$540K</a:t>
                  </a:r>
                </a:p>
              </p:txBody>
            </p:sp>
            <p:sp>
              <p:nvSpPr>
                <p:cNvPr id="107" name="TextBox 106"/>
                <p:cNvSpPr txBox="1"/>
                <p:nvPr/>
              </p:nvSpPr>
              <p:spPr>
                <a:xfrm>
                  <a:off x="1246424" y="3922527"/>
                  <a:ext cx="425042" cy="239209"/>
                </a:xfrm>
                <a:prstGeom prst="rect">
                  <a:avLst/>
                </a:prstGeom>
                <a:noFill/>
              </p:spPr>
              <p:txBody>
                <a:bodyPr wrap="none" rtlCol="0">
                  <a:spAutoFit/>
                </a:bodyPr>
                <a:lstStyle/>
                <a:p>
                  <a:r>
                    <a:rPr lang="en-US" sz="2000" b="1" dirty="0">
                      <a:cs typeface="Arial" pitchFamily="34" charset="0"/>
                    </a:rPr>
                    <a:t>$218K</a:t>
                  </a:r>
                </a:p>
              </p:txBody>
            </p:sp>
            <p:sp>
              <p:nvSpPr>
                <p:cNvPr id="108" name="TextBox 107"/>
                <p:cNvSpPr txBox="1"/>
                <p:nvPr/>
              </p:nvSpPr>
              <p:spPr>
                <a:xfrm>
                  <a:off x="1746082" y="3920011"/>
                  <a:ext cx="425042" cy="239209"/>
                </a:xfrm>
                <a:prstGeom prst="rect">
                  <a:avLst/>
                </a:prstGeom>
                <a:noFill/>
              </p:spPr>
              <p:txBody>
                <a:bodyPr wrap="none" rtlCol="0">
                  <a:spAutoFit/>
                </a:bodyPr>
                <a:lstStyle/>
                <a:p>
                  <a:r>
                    <a:rPr lang="en-US" sz="2000" b="1" dirty="0">
                      <a:cs typeface="Arial" pitchFamily="34" charset="0"/>
                    </a:rPr>
                    <a:t>$152K</a:t>
                  </a:r>
                </a:p>
              </p:txBody>
            </p:sp>
            <p:sp>
              <p:nvSpPr>
                <p:cNvPr id="109" name="TextBox 108"/>
                <p:cNvSpPr txBox="1"/>
                <p:nvPr/>
              </p:nvSpPr>
              <p:spPr>
                <a:xfrm>
                  <a:off x="2310963" y="3910516"/>
                  <a:ext cx="355243" cy="239209"/>
                </a:xfrm>
                <a:prstGeom prst="rect">
                  <a:avLst/>
                </a:prstGeom>
                <a:noFill/>
              </p:spPr>
              <p:txBody>
                <a:bodyPr wrap="none" rtlCol="0">
                  <a:spAutoFit/>
                </a:bodyPr>
                <a:lstStyle/>
                <a:p>
                  <a:r>
                    <a:rPr lang="en-US" sz="2000" b="1" dirty="0">
                      <a:cs typeface="Arial" pitchFamily="34" charset="0"/>
                    </a:rPr>
                    <a:t>$87K</a:t>
                  </a:r>
                </a:p>
              </p:txBody>
            </p:sp>
            <p:sp>
              <p:nvSpPr>
                <p:cNvPr id="110" name="TextBox 109"/>
                <p:cNvSpPr txBox="1"/>
                <p:nvPr/>
              </p:nvSpPr>
              <p:spPr>
                <a:xfrm>
                  <a:off x="2826152" y="3919169"/>
                  <a:ext cx="355243" cy="239209"/>
                </a:xfrm>
                <a:prstGeom prst="rect">
                  <a:avLst/>
                </a:prstGeom>
                <a:noFill/>
              </p:spPr>
              <p:txBody>
                <a:bodyPr wrap="none" rtlCol="0">
                  <a:spAutoFit/>
                </a:bodyPr>
                <a:lstStyle/>
                <a:p>
                  <a:r>
                    <a:rPr lang="en-US" sz="2000" b="1" dirty="0">
                      <a:cs typeface="Arial" pitchFamily="34" charset="0"/>
                    </a:rPr>
                    <a:t>$44K</a:t>
                  </a:r>
                </a:p>
              </p:txBody>
            </p:sp>
          </p:grpSp>
        </p:grpSp>
        <p:sp>
          <p:nvSpPr>
            <p:cNvPr id="111" name="TextBox 110"/>
            <p:cNvSpPr txBox="1"/>
            <p:nvPr/>
          </p:nvSpPr>
          <p:spPr>
            <a:xfrm>
              <a:off x="8526713" y="8317337"/>
              <a:ext cx="527996" cy="400110"/>
            </a:xfrm>
            <a:prstGeom prst="rect">
              <a:avLst/>
            </a:prstGeom>
            <a:noFill/>
          </p:spPr>
          <p:txBody>
            <a:bodyPr wrap="none" rtlCol="0">
              <a:spAutoFit/>
            </a:bodyPr>
            <a:lstStyle/>
            <a:p>
              <a:r>
                <a:rPr lang="en-US" sz="2000" b="1" dirty="0">
                  <a:cs typeface="Arial" pitchFamily="34" charset="0"/>
                </a:rPr>
                <a:t>$0K</a:t>
              </a:r>
            </a:p>
          </p:txBody>
        </p:sp>
      </p:grpSp>
      <p:grpSp>
        <p:nvGrpSpPr>
          <p:cNvPr id="36" name="Group 13"/>
          <p:cNvGrpSpPr/>
          <p:nvPr/>
        </p:nvGrpSpPr>
        <p:grpSpPr>
          <a:xfrm>
            <a:off x="3062901" y="3739358"/>
            <a:ext cx="989779" cy="670938"/>
            <a:chOff x="1465736" y="1896895"/>
            <a:chExt cx="476730" cy="373074"/>
          </a:xfrm>
        </p:grpSpPr>
        <p:pic>
          <p:nvPicPr>
            <p:cNvPr id="37" name="Picture 3"/>
            <p:cNvPicPr>
              <a:picLocks noChangeAspect="1" noChangeArrowheads="1"/>
            </p:cNvPicPr>
            <p:nvPr/>
          </p:nvPicPr>
          <p:blipFill>
            <a:blip r:embed="rId4" cstate="print"/>
            <a:srcRect/>
            <a:stretch>
              <a:fillRect/>
            </a:stretch>
          </p:blipFill>
          <p:spPr bwMode="auto">
            <a:xfrm>
              <a:off x="1480022" y="1922835"/>
              <a:ext cx="133350" cy="152400"/>
            </a:xfrm>
            <a:prstGeom prst="rect">
              <a:avLst/>
            </a:prstGeom>
            <a:noFill/>
            <a:ln w="9525">
              <a:noFill/>
              <a:miter lim="800000"/>
              <a:headEnd/>
              <a:tailEnd/>
            </a:ln>
          </p:spPr>
        </p:pic>
        <p:pic>
          <p:nvPicPr>
            <p:cNvPr id="38" name="Picture 5"/>
            <p:cNvPicPr>
              <a:picLocks noChangeAspect="1" noChangeArrowheads="1"/>
            </p:cNvPicPr>
            <p:nvPr/>
          </p:nvPicPr>
          <p:blipFill>
            <a:blip r:embed="rId5" cstate="print"/>
            <a:srcRect/>
            <a:stretch>
              <a:fillRect/>
            </a:stretch>
          </p:blipFill>
          <p:spPr bwMode="auto">
            <a:xfrm>
              <a:off x="1465736" y="2113253"/>
              <a:ext cx="155980" cy="146805"/>
            </a:xfrm>
            <a:prstGeom prst="rect">
              <a:avLst/>
            </a:prstGeom>
            <a:noFill/>
            <a:ln w="9525">
              <a:noFill/>
              <a:miter lim="800000"/>
              <a:headEnd/>
              <a:tailEnd/>
            </a:ln>
          </p:spPr>
        </p:pic>
        <p:sp>
          <p:nvSpPr>
            <p:cNvPr id="39" name="TextBox 38"/>
            <p:cNvSpPr txBox="1"/>
            <p:nvPr/>
          </p:nvSpPr>
          <p:spPr>
            <a:xfrm>
              <a:off x="1634247" y="2081717"/>
              <a:ext cx="308219" cy="188252"/>
            </a:xfrm>
            <a:prstGeom prst="rect">
              <a:avLst/>
            </a:prstGeom>
            <a:noFill/>
          </p:spPr>
          <p:txBody>
            <a:bodyPr wrap="none" rtlCol="0">
              <a:spAutoFit/>
            </a:bodyPr>
            <a:lstStyle/>
            <a:p>
              <a:r>
                <a:rPr lang="en-US" sz="1600" b="1" dirty="0">
                  <a:latin typeface="Arial" pitchFamily="34" charset="0"/>
                  <a:cs typeface="Arial" pitchFamily="34" charset="0"/>
                </a:rPr>
                <a:t>2018</a:t>
              </a:r>
            </a:p>
          </p:txBody>
        </p:sp>
        <p:sp>
          <p:nvSpPr>
            <p:cNvPr id="40" name="TextBox 39"/>
            <p:cNvSpPr txBox="1"/>
            <p:nvPr/>
          </p:nvSpPr>
          <p:spPr>
            <a:xfrm>
              <a:off x="1634246" y="1896895"/>
              <a:ext cx="308219" cy="188252"/>
            </a:xfrm>
            <a:prstGeom prst="rect">
              <a:avLst/>
            </a:prstGeom>
            <a:noFill/>
          </p:spPr>
          <p:txBody>
            <a:bodyPr wrap="none" rtlCol="0">
              <a:spAutoFit/>
            </a:bodyPr>
            <a:lstStyle/>
            <a:p>
              <a:r>
                <a:rPr lang="en-US" sz="1600" b="1" dirty="0">
                  <a:latin typeface="Arial" pitchFamily="34" charset="0"/>
                  <a:cs typeface="Arial" pitchFamily="34" charset="0"/>
                </a:rPr>
                <a:t>1986</a:t>
              </a:r>
            </a:p>
          </p:txBody>
        </p:sp>
      </p:grpSp>
      <p:grpSp>
        <p:nvGrpSpPr>
          <p:cNvPr id="112" name="Group 13"/>
          <p:cNvGrpSpPr/>
          <p:nvPr/>
        </p:nvGrpSpPr>
        <p:grpSpPr>
          <a:xfrm>
            <a:off x="14292038" y="6783506"/>
            <a:ext cx="989779" cy="670938"/>
            <a:chOff x="1465736" y="1896895"/>
            <a:chExt cx="476730" cy="373074"/>
          </a:xfrm>
        </p:grpSpPr>
        <p:pic>
          <p:nvPicPr>
            <p:cNvPr id="113" name="Picture 3"/>
            <p:cNvPicPr>
              <a:picLocks noChangeAspect="1" noChangeArrowheads="1"/>
            </p:cNvPicPr>
            <p:nvPr/>
          </p:nvPicPr>
          <p:blipFill>
            <a:blip r:embed="rId4" cstate="print"/>
            <a:srcRect/>
            <a:stretch>
              <a:fillRect/>
            </a:stretch>
          </p:blipFill>
          <p:spPr bwMode="auto">
            <a:xfrm>
              <a:off x="1480022" y="1922835"/>
              <a:ext cx="133350" cy="152400"/>
            </a:xfrm>
            <a:prstGeom prst="rect">
              <a:avLst/>
            </a:prstGeom>
            <a:noFill/>
            <a:ln w="9525">
              <a:noFill/>
              <a:miter lim="800000"/>
              <a:headEnd/>
              <a:tailEnd/>
            </a:ln>
          </p:spPr>
        </p:pic>
        <p:pic>
          <p:nvPicPr>
            <p:cNvPr id="114" name="Picture 5"/>
            <p:cNvPicPr>
              <a:picLocks noChangeAspect="1" noChangeArrowheads="1"/>
            </p:cNvPicPr>
            <p:nvPr/>
          </p:nvPicPr>
          <p:blipFill>
            <a:blip r:embed="rId5" cstate="print"/>
            <a:srcRect/>
            <a:stretch>
              <a:fillRect/>
            </a:stretch>
          </p:blipFill>
          <p:spPr bwMode="auto">
            <a:xfrm>
              <a:off x="1465736" y="2113253"/>
              <a:ext cx="155980" cy="146805"/>
            </a:xfrm>
            <a:prstGeom prst="rect">
              <a:avLst/>
            </a:prstGeom>
            <a:noFill/>
            <a:ln w="9525">
              <a:noFill/>
              <a:miter lim="800000"/>
              <a:headEnd/>
              <a:tailEnd/>
            </a:ln>
          </p:spPr>
        </p:pic>
        <p:sp>
          <p:nvSpPr>
            <p:cNvPr id="115" name="TextBox 114"/>
            <p:cNvSpPr txBox="1"/>
            <p:nvPr/>
          </p:nvSpPr>
          <p:spPr>
            <a:xfrm>
              <a:off x="1634247" y="2081717"/>
              <a:ext cx="308219" cy="188252"/>
            </a:xfrm>
            <a:prstGeom prst="rect">
              <a:avLst/>
            </a:prstGeom>
            <a:noFill/>
          </p:spPr>
          <p:txBody>
            <a:bodyPr wrap="none" rtlCol="0">
              <a:spAutoFit/>
            </a:bodyPr>
            <a:lstStyle/>
            <a:p>
              <a:r>
                <a:rPr lang="en-US" sz="1600" b="1" dirty="0">
                  <a:latin typeface="Arial" pitchFamily="34" charset="0"/>
                  <a:cs typeface="Arial" pitchFamily="34" charset="0"/>
                </a:rPr>
                <a:t>2018</a:t>
              </a:r>
            </a:p>
          </p:txBody>
        </p:sp>
        <p:sp>
          <p:nvSpPr>
            <p:cNvPr id="116" name="TextBox 115"/>
            <p:cNvSpPr txBox="1"/>
            <p:nvPr/>
          </p:nvSpPr>
          <p:spPr>
            <a:xfrm>
              <a:off x="1634246" y="1896895"/>
              <a:ext cx="308219" cy="188252"/>
            </a:xfrm>
            <a:prstGeom prst="rect">
              <a:avLst/>
            </a:prstGeom>
            <a:noFill/>
          </p:spPr>
          <p:txBody>
            <a:bodyPr wrap="none" rtlCol="0">
              <a:spAutoFit/>
            </a:bodyPr>
            <a:lstStyle/>
            <a:p>
              <a:r>
                <a:rPr lang="en-US" sz="1600" b="1" dirty="0">
                  <a:latin typeface="Arial" pitchFamily="34" charset="0"/>
                  <a:cs typeface="Arial" pitchFamily="34" charset="0"/>
                </a:rPr>
                <a:t>1986</a:t>
              </a:r>
            </a:p>
          </p:txBody>
        </p:sp>
      </p:grpSp>
      <p:grpSp>
        <p:nvGrpSpPr>
          <p:cNvPr id="117" name="Group 116"/>
          <p:cNvGrpSpPr/>
          <p:nvPr/>
        </p:nvGrpSpPr>
        <p:grpSpPr>
          <a:xfrm>
            <a:off x="11866174" y="11579799"/>
            <a:ext cx="9254842" cy="830997"/>
            <a:chOff x="2493468" y="7970210"/>
            <a:chExt cx="6538722" cy="830997"/>
          </a:xfrm>
        </p:grpSpPr>
        <p:grpSp>
          <p:nvGrpSpPr>
            <p:cNvPr id="118" name="Group 117"/>
            <p:cNvGrpSpPr/>
            <p:nvPr/>
          </p:nvGrpSpPr>
          <p:grpSpPr>
            <a:xfrm>
              <a:off x="2493468" y="7970210"/>
              <a:ext cx="5836133" cy="830997"/>
              <a:chOff x="26285" y="4008618"/>
              <a:chExt cx="3155110" cy="496818"/>
            </a:xfrm>
          </p:grpSpPr>
          <p:sp>
            <p:nvSpPr>
              <p:cNvPr id="120" name="TextBox 119"/>
              <p:cNvSpPr txBox="1"/>
              <p:nvPr/>
            </p:nvSpPr>
            <p:spPr>
              <a:xfrm>
                <a:off x="26285" y="4008618"/>
                <a:ext cx="680361" cy="496818"/>
              </a:xfrm>
              <a:prstGeom prst="rect">
                <a:avLst/>
              </a:prstGeom>
              <a:noFill/>
            </p:spPr>
            <p:txBody>
              <a:bodyPr wrap="none" rtlCol="0">
                <a:spAutoFit/>
              </a:bodyPr>
              <a:lstStyle/>
              <a:p>
                <a:endParaRPr lang="en-US" sz="1600" b="1" dirty="0">
                  <a:cs typeface="Arial" pitchFamily="34" charset="0"/>
                </a:endParaRPr>
              </a:p>
              <a:p>
                <a:r>
                  <a:rPr lang="en-US" sz="1600" b="1" dirty="0">
                    <a:cs typeface="Arial" pitchFamily="34" charset="0"/>
                  </a:rPr>
                  <a:t>2018 Income </a:t>
                </a:r>
              </a:p>
              <a:p>
                <a:r>
                  <a:rPr lang="en-US" sz="1600" b="1" dirty="0">
                    <a:cs typeface="Arial" pitchFamily="34" charset="0"/>
                  </a:rPr>
                  <a:t>greater than:</a:t>
                </a:r>
              </a:p>
            </p:txBody>
          </p:sp>
          <p:grpSp>
            <p:nvGrpSpPr>
              <p:cNvPr id="121" name="Group 120"/>
              <p:cNvGrpSpPr/>
              <p:nvPr/>
            </p:nvGrpSpPr>
            <p:grpSpPr>
              <a:xfrm>
                <a:off x="746766" y="4204653"/>
                <a:ext cx="2434629" cy="254358"/>
                <a:chOff x="746766" y="3910516"/>
                <a:chExt cx="2434629" cy="254358"/>
              </a:xfrm>
            </p:grpSpPr>
            <p:sp>
              <p:nvSpPr>
                <p:cNvPr id="122" name="TextBox 121"/>
                <p:cNvSpPr txBox="1"/>
                <p:nvPr/>
              </p:nvSpPr>
              <p:spPr>
                <a:xfrm>
                  <a:off x="746766" y="3925665"/>
                  <a:ext cx="425042" cy="239209"/>
                </a:xfrm>
                <a:prstGeom prst="rect">
                  <a:avLst/>
                </a:prstGeom>
                <a:noFill/>
              </p:spPr>
              <p:txBody>
                <a:bodyPr wrap="none" rtlCol="0">
                  <a:spAutoFit/>
                </a:bodyPr>
                <a:lstStyle/>
                <a:p>
                  <a:r>
                    <a:rPr lang="en-US" sz="2000" b="1" dirty="0">
                      <a:cs typeface="Arial" pitchFamily="34" charset="0"/>
                    </a:rPr>
                    <a:t>$540K</a:t>
                  </a:r>
                </a:p>
              </p:txBody>
            </p:sp>
            <p:sp>
              <p:nvSpPr>
                <p:cNvPr id="123" name="TextBox 122"/>
                <p:cNvSpPr txBox="1"/>
                <p:nvPr/>
              </p:nvSpPr>
              <p:spPr>
                <a:xfrm>
                  <a:off x="1246424" y="3922527"/>
                  <a:ext cx="425042" cy="239209"/>
                </a:xfrm>
                <a:prstGeom prst="rect">
                  <a:avLst/>
                </a:prstGeom>
                <a:noFill/>
              </p:spPr>
              <p:txBody>
                <a:bodyPr wrap="none" rtlCol="0">
                  <a:spAutoFit/>
                </a:bodyPr>
                <a:lstStyle/>
                <a:p>
                  <a:r>
                    <a:rPr lang="en-US" sz="2000" b="1" dirty="0">
                      <a:cs typeface="Arial" pitchFamily="34" charset="0"/>
                    </a:rPr>
                    <a:t>$218K</a:t>
                  </a:r>
                </a:p>
              </p:txBody>
            </p:sp>
            <p:sp>
              <p:nvSpPr>
                <p:cNvPr id="124" name="TextBox 123"/>
                <p:cNvSpPr txBox="1"/>
                <p:nvPr/>
              </p:nvSpPr>
              <p:spPr>
                <a:xfrm>
                  <a:off x="1746082" y="3920011"/>
                  <a:ext cx="425042" cy="239209"/>
                </a:xfrm>
                <a:prstGeom prst="rect">
                  <a:avLst/>
                </a:prstGeom>
                <a:noFill/>
              </p:spPr>
              <p:txBody>
                <a:bodyPr wrap="none" rtlCol="0">
                  <a:spAutoFit/>
                </a:bodyPr>
                <a:lstStyle/>
                <a:p>
                  <a:r>
                    <a:rPr lang="en-US" sz="2000" b="1" dirty="0">
                      <a:cs typeface="Arial" pitchFamily="34" charset="0"/>
                    </a:rPr>
                    <a:t>$152K</a:t>
                  </a:r>
                </a:p>
              </p:txBody>
            </p:sp>
            <p:sp>
              <p:nvSpPr>
                <p:cNvPr id="125" name="TextBox 124"/>
                <p:cNvSpPr txBox="1"/>
                <p:nvPr/>
              </p:nvSpPr>
              <p:spPr>
                <a:xfrm>
                  <a:off x="2310963" y="3910516"/>
                  <a:ext cx="355243" cy="239209"/>
                </a:xfrm>
                <a:prstGeom prst="rect">
                  <a:avLst/>
                </a:prstGeom>
                <a:noFill/>
              </p:spPr>
              <p:txBody>
                <a:bodyPr wrap="none" rtlCol="0">
                  <a:spAutoFit/>
                </a:bodyPr>
                <a:lstStyle/>
                <a:p>
                  <a:r>
                    <a:rPr lang="en-US" sz="2000" b="1" dirty="0">
                      <a:cs typeface="Arial" pitchFamily="34" charset="0"/>
                    </a:rPr>
                    <a:t>$87K</a:t>
                  </a:r>
                </a:p>
              </p:txBody>
            </p:sp>
            <p:sp>
              <p:nvSpPr>
                <p:cNvPr id="126" name="TextBox 125"/>
                <p:cNvSpPr txBox="1"/>
                <p:nvPr/>
              </p:nvSpPr>
              <p:spPr>
                <a:xfrm>
                  <a:off x="2826152" y="3919169"/>
                  <a:ext cx="355243" cy="239209"/>
                </a:xfrm>
                <a:prstGeom prst="rect">
                  <a:avLst/>
                </a:prstGeom>
                <a:noFill/>
              </p:spPr>
              <p:txBody>
                <a:bodyPr wrap="none" rtlCol="0">
                  <a:spAutoFit/>
                </a:bodyPr>
                <a:lstStyle/>
                <a:p>
                  <a:r>
                    <a:rPr lang="en-US" sz="2000" b="1" dirty="0">
                      <a:cs typeface="Arial" pitchFamily="34" charset="0"/>
                    </a:rPr>
                    <a:t>$44K</a:t>
                  </a:r>
                </a:p>
              </p:txBody>
            </p:sp>
          </p:grpSp>
        </p:grpSp>
        <p:sp>
          <p:nvSpPr>
            <p:cNvPr id="119" name="TextBox 118"/>
            <p:cNvSpPr txBox="1"/>
            <p:nvPr/>
          </p:nvSpPr>
          <p:spPr>
            <a:xfrm>
              <a:off x="8504194" y="8316389"/>
              <a:ext cx="527996" cy="400110"/>
            </a:xfrm>
            <a:prstGeom prst="rect">
              <a:avLst/>
            </a:prstGeom>
            <a:noFill/>
          </p:spPr>
          <p:txBody>
            <a:bodyPr wrap="none" rtlCol="0">
              <a:spAutoFit/>
            </a:bodyPr>
            <a:lstStyle/>
            <a:p>
              <a:r>
                <a:rPr lang="en-US" sz="2000" b="1" dirty="0">
                  <a:cs typeface="Arial" pitchFamily="34" charset="0"/>
                </a:rPr>
                <a:t>$0K</a:t>
              </a:r>
            </a:p>
          </p:txBody>
        </p:sp>
      </p:grpSp>
    </p:spTree>
    <p:extLst>
      <p:ext uri="{BB962C8B-B14F-4D97-AF65-F5344CB8AC3E}">
        <p14:creationId xmlns:p14="http://schemas.microsoft.com/office/powerpoint/2010/main" val="3331846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88" y="879640"/>
            <a:ext cx="21717000" cy="950976"/>
          </a:xfrm>
          <a:noFill/>
        </p:spPr>
        <p:txBody>
          <a:bodyPr>
            <a:normAutofit/>
          </a:bodyPr>
          <a:lstStyle/>
          <a:p>
            <a:r>
              <a:rPr lang="en-US" sz="5000" dirty="0">
                <a:latin typeface="+mn-lt"/>
              </a:rPr>
              <a:t>Presidential election cycle downside risk elevates during year two</a:t>
            </a:r>
          </a:p>
        </p:txBody>
      </p:sp>
      <p:sp>
        <p:nvSpPr>
          <p:cNvPr id="5" name="Slide Number Placeholder 4"/>
          <p:cNvSpPr>
            <a:spLocks noGrp="1"/>
          </p:cNvSpPr>
          <p:nvPr>
            <p:ph type="sldNum" sz="quarter" idx="14"/>
          </p:nvPr>
        </p:nvSpPr>
        <p:spPr>
          <a:xfrm>
            <a:off x="7010400" y="6638925"/>
            <a:ext cx="2133600" cy="21907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rgbClr val="988F86"/>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43934DE5-E917-470B-8DAC-48FEB5F07495}" type="slidenum">
              <a:rPr lang="en-US" smtClean="0"/>
              <a:pPr>
                <a:defRPr/>
              </a:pPr>
              <a:t>35</a:t>
            </a:fld>
            <a:endParaRPr lang="en-US" dirty="0"/>
          </a:p>
        </p:txBody>
      </p:sp>
      <p:sp>
        <p:nvSpPr>
          <p:cNvPr id="9" name="Text Placeholder 3">
            <a:extLst>
              <a:ext uri="{FF2B5EF4-FFF2-40B4-BE49-F238E27FC236}">
                <a16:creationId xmlns:a16="http://schemas.microsoft.com/office/drawing/2014/main" id="{52764B8C-AA9A-4086-9EE7-A76EE9B588EA}"/>
              </a:ext>
            </a:extLst>
          </p:cNvPr>
          <p:cNvSpPr txBox="1">
            <a:spLocks/>
          </p:cNvSpPr>
          <p:nvPr/>
        </p:nvSpPr>
        <p:spPr>
          <a:xfrm>
            <a:off x="915988" y="10820049"/>
            <a:ext cx="18288000" cy="2133600"/>
          </a:xfrm>
          <a:prstGeom prst="rect">
            <a:avLst/>
          </a:prstGeom>
        </p:spPr>
        <p:txBody>
          <a:bodyPr vert="horz" lIns="91440" tIns="45720" rIns="91440" bIns="45720" rtlCol="0" anchor="b">
            <a:normAutofit/>
          </a:bodyPr>
          <a:lstStyle>
            <a:lvl1pPr marL="0" indent="0" algn="l" defTabSz="1828800" rtl="0" eaLnBrk="1" latinLnBrk="0" hangingPunct="1">
              <a:lnSpc>
                <a:spcPct val="90000"/>
              </a:lnSpc>
              <a:spcBef>
                <a:spcPts val="0"/>
              </a:spcBef>
              <a:buFontTx/>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3716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2860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400" dirty="0">
                <a:latin typeface="+mn-lt"/>
              </a:rPr>
              <a:t>Source: Strategas as of January 20, 2022. Past performance is no guarantee of future results. </a:t>
            </a:r>
          </a:p>
        </p:txBody>
      </p:sp>
      <p:graphicFrame>
        <p:nvGraphicFramePr>
          <p:cNvPr id="11" name="Table 10">
            <a:extLst>
              <a:ext uri="{FF2B5EF4-FFF2-40B4-BE49-F238E27FC236}">
                <a16:creationId xmlns:a16="http://schemas.microsoft.com/office/drawing/2014/main" id="{CBED3646-BD8F-41EE-AF76-808C939CA0BF}"/>
              </a:ext>
            </a:extLst>
          </p:cNvPr>
          <p:cNvGraphicFramePr>
            <a:graphicFrameLocks noGrp="1"/>
          </p:cNvGraphicFramePr>
          <p:nvPr/>
        </p:nvGraphicFramePr>
        <p:xfrm>
          <a:off x="1077353" y="3590991"/>
          <a:ext cx="10433329" cy="3840480"/>
        </p:xfrm>
        <a:graphic>
          <a:graphicData uri="http://schemas.openxmlformats.org/drawingml/2006/table">
            <a:tbl>
              <a:tblPr/>
              <a:tblGrid>
                <a:gridCol w="4364964">
                  <a:extLst>
                    <a:ext uri="{9D8B030D-6E8A-4147-A177-3AD203B41FA5}">
                      <a16:colId xmlns:a16="http://schemas.microsoft.com/office/drawing/2014/main" val="2834189981"/>
                    </a:ext>
                  </a:extLst>
                </a:gridCol>
                <a:gridCol w="1213673">
                  <a:extLst>
                    <a:ext uri="{9D8B030D-6E8A-4147-A177-3AD203B41FA5}">
                      <a16:colId xmlns:a16="http://schemas.microsoft.com/office/drawing/2014/main" val="3866136927"/>
                    </a:ext>
                  </a:extLst>
                </a:gridCol>
                <a:gridCol w="1213673">
                  <a:extLst>
                    <a:ext uri="{9D8B030D-6E8A-4147-A177-3AD203B41FA5}">
                      <a16:colId xmlns:a16="http://schemas.microsoft.com/office/drawing/2014/main" val="1118705618"/>
                    </a:ext>
                  </a:extLst>
                </a:gridCol>
                <a:gridCol w="1213673">
                  <a:extLst>
                    <a:ext uri="{9D8B030D-6E8A-4147-A177-3AD203B41FA5}">
                      <a16:colId xmlns:a16="http://schemas.microsoft.com/office/drawing/2014/main" val="1249648217"/>
                    </a:ext>
                  </a:extLst>
                </a:gridCol>
                <a:gridCol w="1213673">
                  <a:extLst>
                    <a:ext uri="{9D8B030D-6E8A-4147-A177-3AD203B41FA5}">
                      <a16:colId xmlns:a16="http://schemas.microsoft.com/office/drawing/2014/main" val="1114863427"/>
                    </a:ext>
                  </a:extLst>
                </a:gridCol>
                <a:gridCol w="1213673">
                  <a:extLst>
                    <a:ext uri="{9D8B030D-6E8A-4147-A177-3AD203B41FA5}">
                      <a16:colId xmlns:a16="http://schemas.microsoft.com/office/drawing/2014/main" val="2975555297"/>
                    </a:ext>
                  </a:extLst>
                </a:gridCol>
              </a:tblGrid>
              <a:tr h="514350">
                <a:tc gridSpan="6">
                  <a:txBody>
                    <a:bodyPr/>
                    <a:lstStyle/>
                    <a:p>
                      <a:pPr algn="ctr" fontAlgn="b"/>
                      <a:r>
                        <a:rPr lang="en-US" sz="2800" b="1" i="0" u="none" strike="noStrike" dirty="0">
                          <a:solidFill>
                            <a:srgbClr val="000082"/>
                          </a:solidFill>
                          <a:effectLst/>
                          <a:latin typeface="Calibri" panose="020F0502020204030204" pitchFamily="34" charset="0"/>
                        </a:rPr>
                        <a:t>S&amp;P 500 Returns In The Presidential Cycle Data: 12/31/44 - 12/31/2021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6688425"/>
                  </a:ext>
                </a:extLst>
              </a:tr>
              <a:tr h="182880">
                <a:tc rowSpan="2">
                  <a:txBody>
                    <a:bodyPr/>
                    <a:lstStyle/>
                    <a:p>
                      <a:pPr algn="ctr" fontAlgn="b"/>
                      <a:r>
                        <a:rPr lang="en-US" sz="2800" b="1" i="0" u="none" strike="noStrike" dirty="0">
                          <a:solidFill>
                            <a:srgbClr val="000000"/>
                          </a:solidFill>
                          <a:effectLst/>
                          <a:latin typeface="Calibri" panose="020F0502020204030204" pitchFamily="34" charset="0"/>
                        </a:rPr>
                        <a:t>Year Of Presidential Cycle</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fontAlgn="b"/>
                      <a:r>
                        <a:rPr lang="en-US" sz="2800" b="1" i="0" u="none" strike="noStrike" dirty="0">
                          <a:solidFill>
                            <a:srgbClr val="000000"/>
                          </a:solidFill>
                          <a:effectLst/>
                          <a:latin typeface="Calibri" panose="020F0502020204030204" pitchFamily="34" charset="0"/>
                        </a:rPr>
                        <a:t>Average S&amp;P 500 Price Return Since 1945</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1134434"/>
                  </a:ext>
                </a:extLst>
              </a:tr>
              <a:tr h="190500">
                <a:tc vMerge="1">
                  <a:txBody>
                    <a:bodyPr/>
                    <a:lstStyle/>
                    <a:p>
                      <a:endParaRPr lang="en-US"/>
                    </a:p>
                  </a:txBody>
                  <a:tcPr/>
                </a:tc>
                <a:tc>
                  <a:txBody>
                    <a:bodyPr/>
                    <a:lstStyle/>
                    <a:p>
                      <a:pPr algn="ctr" fontAlgn="b"/>
                      <a:r>
                        <a:rPr lang="en-US" sz="2800" b="1" i="0" u="none" strike="noStrike" dirty="0">
                          <a:solidFill>
                            <a:srgbClr val="000000"/>
                          </a:solidFill>
                          <a:effectLst/>
                          <a:latin typeface="Calibri" panose="020F0502020204030204" pitchFamily="34" charset="0"/>
                        </a:rPr>
                        <a:t>Q1</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800" b="1" i="0" u="none" strike="noStrike" dirty="0">
                          <a:solidFill>
                            <a:srgbClr val="000000"/>
                          </a:solidFill>
                          <a:effectLst/>
                          <a:latin typeface="Calibri" panose="020F0502020204030204" pitchFamily="34" charset="0"/>
                        </a:rPr>
                        <a:t>Q2</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800" b="1" i="0" u="none" strike="noStrike" dirty="0">
                          <a:solidFill>
                            <a:srgbClr val="000000"/>
                          </a:solidFill>
                          <a:effectLst/>
                          <a:latin typeface="Calibri" panose="020F0502020204030204" pitchFamily="34" charset="0"/>
                        </a:rPr>
                        <a:t>Q3</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800" b="1" i="0" u="none" strike="noStrike" dirty="0">
                          <a:solidFill>
                            <a:srgbClr val="000000"/>
                          </a:solidFill>
                          <a:effectLst/>
                          <a:latin typeface="Calibri" panose="020F0502020204030204" pitchFamily="34" charset="0"/>
                        </a:rPr>
                        <a:t>Q4</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800" b="1" i="0" u="none" strike="noStrike" dirty="0">
                          <a:solidFill>
                            <a:srgbClr val="000000"/>
                          </a:solidFill>
                          <a:effectLst/>
                          <a:latin typeface="Calibri" panose="020F0502020204030204" pitchFamily="34" charset="0"/>
                        </a:rPr>
                        <a:t>Year</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1232509"/>
                  </a:ext>
                </a:extLst>
              </a:tr>
              <a:tr h="321207">
                <a:tc>
                  <a:txBody>
                    <a:bodyPr/>
                    <a:lstStyle/>
                    <a:p>
                      <a:pPr algn="ctr" fontAlgn="b"/>
                      <a:r>
                        <a:rPr lang="en-US" sz="2800" b="1" i="0" u="none" strike="noStrike" dirty="0">
                          <a:solidFill>
                            <a:srgbClr val="000000"/>
                          </a:solidFill>
                          <a:effectLst/>
                          <a:latin typeface="Calibri" panose="020F0502020204030204" pitchFamily="34" charset="0"/>
                        </a:rPr>
                        <a:t>Year 1</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2800" b="0" i="0" u="none" strike="noStrike" dirty="0">
                          <a:solidFill>
                            <a:srgbClr val="000000"/>
                          </a:solidFill>
                          <a:effectLst/>
                          <a:latin typeface="Calibri" panose="020F0502020204030204" pitchFamily="34" charset="0"/>
                        </a:rPr>
                        <a:t>0.2%</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2800" b="0" i="0" u="none" strike="noStrike" dirty="0">
                          <a:solidFill>
                            <a:srgbClr val="000000"/>
                          </a:solidFill>
                          <a:effectLst/>
                          <a:latin typeface="Calibri" panose="020F0502020204030204" pitchFamily="34" charset="0"/>
                        </a:rPr>
                        <a:t>2.8%</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2800" b="0" i="0" u="none" strike="noStrike" dirty="0">
                          <a:solidFill>
                            <a:srgbClr val="000000"/>
                          </a:solidFill>
                          <a:effectLst/>
                          <a:latin typeface="Calibri" panose="020F0502020204030204" pitchFamily="34" charset="0"/>
                        </a:rPr>
                        <a:t>1.2%</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2800" b="0" i="0" u="none" strike="noStrike" dirty="0">
                          <a:solidFill>
                            <a:srgbClr val="000000"/>
                          </a:solidFill>
                          <a:effectLst/>
                          <a:latin typeface="Calibri" panose="020F0502020204030204" pitchFamily="34" charset="0"/>
                        </a:rPr>
                        <a:t>4.2%</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2800" b="0" i="0" u="none" strike="noStrike" dirty="0">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74377325"/>
                  </a:ext>
                </a:extLst>
              </a:tr>
              <a:tr h="182880">
                <a:tc>
                  <a:txBody>
                    <a:bodyPr/>
                    <a:lstStyle/>
                    <a:p>
                      <a:pPr algn="ctr" fontAlgn="b"/>
                      <a:r>
                        <a:rPr lang="en-US" sz="2800" b="1" i="0" u="none" strike="noStrike" dirty="0">
                          <a:solidFill>
                            <a:srgbClr val="000000"/>
                          </a:solidFill>
                          <a:effectLst/>
                          <a:latin typeface="Calibri" panose="020F0502020204030204" pitchFamily="34" charset="0"/>
                        </a:rPr>
                        <a:t>Year 2</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2800" b="0" i="0" u="none" strike="noStrike" dirty="0">
                          <a:solidFill>
                            <a:srgbClr val="000000"/>
                          </a:solidFill>
                          <a:effectLst/>
                          <a:latin typeface="Calibri" panose="020F0502020204030204" pitchFamily="34" charset="0"/>
                        </a:rPr>
                        <a:t>1.1%</a:t>
                      </a:r>
                    </a:p>
                  </a:txBody>
                  <a:tcPr marL="0" marR="0" marT="0" marB="0" anchor="b">
                    <a:lnL>
                      <a:noFill/>
                    </a:lnL>
                    <a:lnR>
                      <a:noFill/>
                    </a:lnR>
                    <a:lnT>
                      <a:noFill/>
                    </a:lnT>
                    <a:lnB>
                      <a:noFill/>
                    </a:lnB>
                    <a:solidFill>
                      <a:srgbClr val="FFFFFF"/>
                    </a:solidFill>
                  </a:tcPr>
                </a:tc>
                <a:tc>
                  <a:txBody>
                    <a:bodyPr/>
                    <a:lstStyle/>
                    <a:p>
                      <a:pPr algn="ctr" fontAlgn="b"/>
                      <a:r>
                        <a:rPr lang="en-US" sz="2800" b="1" i="0" u="none" strike="noStrike" dirty="0">
                          <a:solidFill>
                            <a:srgbClr val="FF0000"/>
                          </a:solidFill>
                          <a:effectLst/>
                          <a:latin typeface="Calibri" panose="020F0502020204030204" pitchFamily="34" charset="0"/>
                        </a:rPr>
                        <a:t>-1.8%</a:t>
                      </a:r>
                    </a:p>
                  </a:txBody>
                  <a:tcPr marL="0" marR="0" marT="0" marB="0" anchor="b">
                    <a:lnL>
                      <a:noFill/>
                    </a:lnL>
                    <a:lnR>
                      <a:noFill/>
                    </a:lnR>
                    <a:lnT>
                      <a:noFill/>
                    </a:lnT>
                    <a:lnB>
                      <a:noFill/>
                    </a:lnB>
                    <a:solidFill>
                      <a:srgbClr val="D5F3FF"/>
                    </a:solidFill>
                  </a:tcPr>
                </a:tc>
                <a:tc>
                  <a:txBody>
                    <a:bodyPr/>
                    <a:lstStyle/>
                    <a:p>
                      <a:pPr algn="ctr" fontAlgn="b"/>
                      <a:r>
                        <a:rPr lang="en-US" sz="2800" b="1" i="0" u="none" strike="noStrike" dirty="0">
                          <a:solidFill>
                            <a:srgbClr val="FF0000"/>
                          </a:solidFill>
                          <a:effectLst/>
                          <a:latin typeface="Calibri" panose="020F0502020204030204" pitchFamily="34" charset="0"/>
                        </a:rPr>
                        <a:t>-0.6%</a:t>
                      </a:r>
                    </a:p>
                  </a:txBody>
                  <a:tcPr marL="0" marR="0" marT="0" marB="0" anchor="b">
                    <a:lnL>
                      <a:noFill/>
                    </a:lnL>
                    <a:lnR>
                      <a:noFill/>
                    </a:lnR>
                    <a:lnT>
                      <a:noFill/>
                    </a:lnT>
                    <a:lnB>
                      <a:noFill/>
                    </a:lnB>
                    <a:solidFill>
                      <a:srgbClr val="D5F3FF"/>
                    </a:solidFill>
                  </a:tcPr>
                </a:tc>
                <a:tc>
                  <a:txBody>
                    <a:bodyPr/>
                    <a:lstStyle/>
                    <a:p>
                      <a:pPr algn="ctr" fontAlgn="b"/>
                      <a:r>
                        <a:rPr lang="en-US" sz="2800" b="0" i="0" u="none" strike="noStrike" dirty="0">
                          <a:solidFill>
                            <a:srgbClr val="000000"/>
                          </a:solidFill>
                          <a:effectLst/>
                          <a:latin typeface="Calibri" panose="020F0502020204030204" pitchFamily="34" charset="0"/>
                        </a:rPr>
                        <a:t>6.4%</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2800" b="0" i="0" u="none" strike="noStrike" dirty="0">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46245031"/>
                  </a:ext>
                </a:extLst>
              </a:tr>
              <a:tr h="182880">
                <a:tc>
                  <a:txBody>
                    <a:bodyPr/>
                    <a:lstStyle/>
                    <a:p>
                      <a:pPr algn="ctr" fontAlgn="b"/>
                      <a:r>
                        <a:rPr lang="en-US" sz="2800" b="1" i="0" u="none" strike="noStrike" dirty="0">
                          <a:solidFill>
                            <a:srgbClr val="000000"/>
                          </a:solidFill>
                          <a:effectLst/>
                          <a:latin typeface="Calibri" panose="020F0502020204030204" pitchFamily="34" charset="0"/>
                        </a:rPr>
                        <a:t>Year 3</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2800" b="0" i="0" u="none" strike="noStrike" dirty="0">
                          <a:solidFill>
                            <a:srgbClr val="000000"/>
                          </a:solidFill>
                          <a:effectLst/>
                          <a:latin typeface="Calibri" panose="020F0502020204030204" pitchFamily="34" charset="0"/>
                        </a:rPr>
                        <a:t>7.0%</a:t>
                      </a:r>
                    </a:p>
                  </a:txBody>
                  <a:tcPr marL="0" marR="0" marT="0" marB="0" anchor="b">
                    <a:lnL>
                      <a:noFill/>
                    </a:lnL>
                    <a:lnR>
                      <a:noFill/>
                    </a:lnR>
                    <a:lnT>
                      <a:noFill/>
                    </a:lnT>
                    <a:lnB>
                      <a:noFill/>
                    </a:lnB>
                    <a:solidFill>
                      <a:srgbClr val="FFFFFF"/>
                    </a:solidFill>
                  </a:tcPr>
                </a:tc>
                <a:tc>
                  <a:txBody>
                    <a:bodyPr/>
                    <a:lstStyle/>
                    <a:p>
                      <a:pPr algn="ctr" fontAlgn="b"/>
                      <a:r>
                        <a:rPr lang="en-US" sz="2800" b="0" i="0" u="none" strike="noStrike" dirty="0">
                          <a:solidFill>
                            <a:srgbClr val="000000"/>
                          </a:solidFill>
                          <a:effectLst/>
                          <a:latin typeface="Calibri" panose="020F0502020204030204" pitchFamily="34" charset="0"/>
                        </a:rPr>
                        <a:t>4.6%</a:t>
                      </a:r>
                    </a:p>
                  </a:txBody>
                  <a:tcPr marL="0" marR="0" marT="0" marB="0" anchor="b">
                    <a:lnL>
                      <a:noFill/>
                    </a:lnL>
                    <a:lnR>
                      <a:noFill/>
                    </a:lnR>
                    <a:lnT>
                      <a:noFill/>
                    </a:lnT>
                    <a:lnB>
                      <a:noFill/>
                    </a:lnB>
                    <a:solidFill>
                      <a:srgbClr val="FFFFFF"/>
                    </a:solidFill>
                  </a:tcPr>
                </a:tc>
                <a:tc>
                  <a:txBody>
                    <a:bodyPr/>
                    <a:lstStyle/>
                    <a:p>
                      <a:pPr algn="ctr" fontAlgn="b"/>
                      <a:r>
                        <a:rPr lang="en-US" sz="2800" b="0" i="0" u="none" strike="noStrike" dirty="0">
                          <a:solidFill>
                            <a:srgbClr val="000000"/>
                          </a:solidFill>
                          <a:effectLst/>
                          <a:latin typeface="Calibri" panose="020F0502020204030204" pitchFamily="34" charset="0"/>
                        </a:rPr>
                        <a:t>0.6%</a:t>
                      </a:r>
                    </a:p>
                  </a:txBody>
                  <a:tcPr marL="0" marR="0" marT="0" marB="0" anchor="b">
                    <a:lnL>
                      <a:noFill/>
                    </a:lnL>
                    <a:lnR>
                      <a:noFill/>
                    </a:lnR>
                    <a:lnT>
                      <a:noFill/>
                    </a:lnT>
                    <a:lnB>
                      <a:noFill/>
                    </a:lnB>
                    <a:solidFill>
                      <a:srgbClr val="FFFFFF"/>
                    </a:solidFill>
                  </a:tcPr>
                </a:tc>
                <a:tc>
                  <a:txBody>
                    <a:bodyPr/>
                    <a:lstStyle/>
                    <a:p>
                      <a:pPr algn="ctr" fontAlgn="b"/>
                      <a:r>
                        <a:rPr lang="en-US" sz="2800" b="0" i="0" u="none" strike="noStrike" dirty="0">
                          <a:solidFill>
                            <a:srgbClr val="000000"/>
                          </a:solidFill>
                          <a:effectLst/>
                          <a:latin typeface="Calibri" panose="020F0502020204030204" pitchFamily="34" charset="0"/>
                        </a:rPr>
                        <a:t>3.4%</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2800" b="0" i="0" u="none" strike="noStrike" dirty="0">
                          <a:solidFill>
                            <a:srgbClr val="000000"/>
                          </a:solidFill>
                          <a:effectLst/>
                          <a:latin typeface="Calibri" panose="020F0502020204030204" pitchFamily="34" charset="0"/>
                        </a:rPr>
                        <a:t>15.9%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154314087"/>
                  </a:ext>
                </a:extLst>
              </a:tr>
              <a:tr h="182880">
                <a:tc>
                  <a:txBody>
                    <a:bodyPr/>
                    <a:lstStyle/>
                    <a:p>
                      <a:pPr algn="ctr" fontAlgn="b"/>
                      <a:r>
                        <a:rPr lang="en-US" sz="2800" b="1" i="0" u="none" strike="noStrike" dirty="0">
                          <a:solidFill>
                            <a:srgbClr val="000000"/>
                          </a:solidFill>
                          <a:effectLst/>
                          <a:latin typeface="Calibri" panose="020F0502020204030204" pitchFamily="34" charset="0"/>
                        </a:rPr>
                        <a:t>Year 4</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800" b="0" i="0" u="none" strike="noStrike" dirty="0">
                          <a:solidFill>
                            <a:srgbClr val="000000"/>
                          </a:solidFill>
                          <a:effectLst/>
                          <a:latin typeface="Calibri" panose="020F0502020204030204" pitchFamily="34" charset="0"/>
                        </a:rPr>
                        <a:t>0.1%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800" b="0" i="0" u="none" strike="noStrike" dirty="0">
                          <a:solidFill>
                            <a:srgbClr val="000000"/>
                          </a:solidFill>
                          <a:effectLst/>
                          <a:latin typeface="Calibri" panose="020F0502020204030204" pitchFamily="34" charset="0"/>
                        </a:rPr>
                        <a:t>3.3%</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800" b="0" i="0" u="none" strike="noStrike" dirty="0">
                          <a:solidFill>
                            <a:srgbClr val="000000"/>
                          </a:solidFill>
                          <a:effectLst/>
                          <a:latin typeface="Calibri" panose="020F0502020204030204" pitchFamily="34" charset="0"/>
                        </a:rPr>
                        <a:t>0.9%</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800" b="0" i="0" u="none" strike="noStrike" dirty="0">
                          <a:solidFill>
                            <a:srgbClr val="000000"/>
                          </a:solidFill>
                          <a:effectLst/>
                          <a:latin typeface="Calibri" panose="020F0502020204030204" pitchFamily="34" charset="0"/>
                        </a:rPr>
                        <a:t>2.3%</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800" b="0" i="0" u="none" strike="noStrike" dirty="0">
                          <a:solidFill>
                            <a:srgbClr val="000000"/>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3745747"/>
                  </a:ext>
                </a:extLst>
              </a:tr>
              <a:tr h="190500">
                <a:tc>
                  <a:txBody>
                    <a:bodyPr/>
                    <a:lstStyle/>
                    <a:p>
                      <a:pPr algn="ctr" fontAlgn="b"/>
                      <a:r>
                        <a:rPr lang="en-US" sz="2800" b="1" i="0" u="none" strike="noStrike" dirty="0">
                          <a:solidFill>
                            <a:srgbClr val="000000"/>
                          </a:solidFill>
                          <a:effectLst/>
                          <a:latin typeface="Calibri" panose="020F0502020204030204" pitchFamily="34" charset="0"/>
                        </a:rPr>
                        <a:t>All Years</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800" b="0" i="0" u="none" strike="noStrike" dirty="0">
                          <a:solidFill>
                            <a:srgbClr val="000000"/>
                          </a:solidFill>
                          <a:effectLst/>
                          <a:latin typeface="Calibri" panose="020F0502020204030204" pitchFamily="34" charset="0"/>
                        </a:rPr>
                        <a:t>2.0%</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800" b="0" i="0" u="none" strike="noStrike" dirty="0">
                          <a:solidFill>
                            <a:srgbClr val="000000"/>
                          </a:solidFill>
                          <a:effectLst/>
                          <a:latin typeface="Calibri" panose="020F0502020204030204" pitchFamily="34" charset="0"/>
                        </a:rPr>
                        <a:t>2.2%</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800" b="0" i="0" u="none" strike="noStrike" dirty="0">
                          <a:solidFill>
                            <a:srgbClr val="000000"/>
                          </a:solidFill>
                          <a:effectLst/>
                          <a:latin typeface="Calibri" panose="020F0502020204030204" pitchFamily="34" charset="0"/>
                        </a:rPr>
                        <a:t>0.5%</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800" b="0" i="0" u="none" strike="noStrike" dirty="0">
                          <a:solidFill>
                            <a:srgbClr val="000000"/>
                          </a:solidFill>
                          <a:effectLst/>
                          <a:latin typeface="Calibri" panose="020F0502020204030204" pitchFamily="34" charset="0"/>
                        </a:rPr>
                        <a:t>4.0%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800" b="0" i="0" u="none" strike="noStrike" dirty="0">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0527790"/>
                  </a:ext>
                </a:extLst>
              </a:tr>
            </a:tbl>
          </a:graphicData>
        </a:graphic>
      </p:graphicFrame>
      <p:pic>
        <p:nvPicPr>
          <p:cNvPr id="12" name="Picture 11">
            <a:extLst>
              <a:ext uri="{FF2B5EF4-FFF2-40B4-BE49-F238E27FC236}">
                <a16:creationId xmlns:a16="http://schemas.microsoft.com/office/drawing/2014/main" id="{F9831B51-35C5-4514-B3FB-8CD19C944DE5}"/>
              </a:ext>
            </a:extLst>
          </p:cNvPr>
          <p:cNvPicPr>
            <a:picLocks noChangeAspect="1"/>
          </p:cNvPicPr>
          <p:nvPr/>
        </p:nvPicPr>
        <p:blipFill>
          <a:blip r:embed="rId3"/>
          <a:stretch>
            <a:fillRect/>
          </a:stretch>
        </p:blipFill>
        <p:spPr>
          <a:xfrm>
            <a:off x="12508374" y="3590991"/>
            <a:ext cx="9508943" cy="6534018"/>
          </a:xfrm>
          <a:prstGeom prst="rect">
            <a:avLst/>
          </a:prstGeom>
        </p:spPr>
      </p:pic>
      <p:sp>
        <p:nvSpPr>
          <p:cNvPr id="8" name="Rectangle 7">
            <a:extLst>
              <a:ext uri="{FF2B5EF4-FFF2-40B4-BE49-F238E27FC236}">
                <a16:creationId xmlns:a16="http://schemas.microsoft.com/office/drawing/2014/main" id="{7D46D404-4FE3-497C-9499-C08D1842E1CD}"/>
              </a:ext>
            </a:extLst>
          </p:cNvPr>
          <p:cNvSpPr/>
          <p:nvPr/>
        </p:nvSpPr>
        <p:spPr>
          <a:xfrm>
            <a:off x="6634668" y="5683636"/>
            <a:ext cx="2492185" cy="521157"/>
          </a:xfrm>
          <a:prstGeom prst="rect">
            <a:avLst/>
          </a:prstGeom>
          <a:noFill/>
          <a:ln w="412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6442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7FC9-068C-4F5A-AAB8-F438C1969B08}"/>
              </a:ext>
            </a:extLst>
          </p:cNvPr>
          <p:cNvSpPr>
            <a:spLocks noGrp="1"/>
          </p:cNvSpPr>
          <p:nvPr>
            <p:ph type="title"/>
          </p:nvPr>
        </p:nvSpPr>
        <p:spPr>
          <a:xfrm>
            <a:off x="915988" y="1037686"/>
            <a:ext cx="21717000" cy="950976"/>
          </a:xfrm>
        </p:spPr>
        <p:txBody>
          <a:bodyPr>
            <a:normAutofit fontScale="90000"/>
          </a:bodyPr>
          <a:lstStyle/>
          <a:p>
            <a:r>
              <a:rPr lang="en-US" dirty="0"/>
              <a:t>Average midterm election year correction is a buying opportunity</a:t>
            </a:r>
            <a:br>
              <a:rPr lang="en-US" dirty="0"/>
            </a:br>
            <a:br>
              <a:rPr lang="en-US" dirty="0"/>
            </a:br>
            <a:endParaRPr lang="en-US" dirty="0"/>
          </a:p>
        </p:txBody>
      </p:sp>
      <p:sp>
        <p:nvSpPr>
          <p:cNvPr id="11" name="Text Placeholder 4">
            <a:extLst>
              <a:ext uri="{FF2B5EF4-FFF2-40B4-BE49-F238E27FC236}">
                <a16:creationId xmlns:a16="http://schemas.microsoft.com/office/drawing/2014/main" id="{F95B5BDF-A580-4AB4-B89A-3478AECA68FE}"/>
              </a:ext>
            </a:extLst>
          </p:cNvPr>
          <p:cNvSpPr txBox="1">
            <a:spLocks/>
          </p:cNvSpPr>
          <p:nvPr/>
        </p:nvSpPr>
        <p:spPr>
          <a:xfrm>
            <a:off x="915989" y="12430110"/>
            <a:ext cx="21717000" cy="852840"/>
          </a:xfrm>
          <a:prstGeom prst="rect">
            <a:avLst/>
          </a:prstGeom>
        </p:spPr>
        <p:txBody>
          <a:bodyPr vert="horz" lIns="91440" tIns="45720" rIns="91440" bIns="45720" rtlCol="0" anchor="b">
            <a:normAutofit/>
          </a:bodyPr>
          <a:lstStyle>
            <a:lvl1pPr marL="0" indent="0" algn="l" defTabSz="1828800" rtl="0" eaLnBrk="1" latinLnBrk="0" hangingPunct="1">
              <a:lnSpc>
                <a:spcPts val="1400"/>
              </a:lnSpc>
              <a:spcBef>
                <a:spcPts val="0"/>
              </a:spcBef>
              <a:buFontTx/>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3716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2860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400" dirty="0"/>
              <a:t>Source: Strategas Research Partners, as of November 8, 2022.</a:t>
            </a:r>
          </a:p>
        </p:txBody>
      </p:sp>
      <p:pic>
        <p:nvPicPr>
          <p:cNvPr id="13" name="Picture 12">
            <a:extLst>
              <a:ext uri="{FF2B5EF4-FFF2-40B4-BE49-F238E27FC236}">
                <a16:creationId xmlns:a16="http://schemas.microsoft.com/office/drawing/2014/main" id="{13D1A39D-364E-4F37-9C73-6BC1EB73A380}"/>
              </a:ext>
            </a:extLst>
          </p:cNvPr>
          <p:cNvPicPr>
            <a:picLocks noChangeAspect="1"/>
          </p:cNvPicPr>
          <p:nvPr/>
        </p:nvPicPr>
        <p:blipFill rotWithShape="1">
          <a:blip r:embed="rId3"/>
          <a:srcRect b="2369"/>
          <a:stretch/>
        </p:blipFill>
        <p:spPr>
          <a:xfrm>
            <a:off x="1047404" y="3308466"/>
            <a:ext cx="10291156" cy="6899563"/>
          </a:xfrm>
          <a:prstGeom prst="rect">
            <a:avLst/>
          </a:prstGeom>
        </p:spPr>
      </p:pic>
      <p:sp>
        <p:nvSpPr>
          <p:cNvPr id="14" name="Oval 13">
            <a:extLst>
              <a:ext uri="{FF2B5EF4-FFF2-40B4-BE49-F238E27FC236}">
                <a16:creationId xmlns:a16="http://schemas.microsoft.com/office/drawing/2014/main" id="{2208A502-6CC4-403B-884C-CADE202F3740}"/>
              </a:ext>
            </a:extLst>
          </p:cNvPr>
          <p:cNvSpPr/>
          <p:nvPr/>
        </p:nvSpPr>
        <p:spPr>
          <a:xfrm>
            <a:off x="6160524" y="8543893"/>
            <a:ext cx="546325" cy="393260"/>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C5C9D6B-6740-4B87-8F06-D8DD086D679E}"/>
              </a:ext>
            </a:extLst>
          </p:cNvPr>
          <p:cNvSpPr/>
          <p:nvPr/>
        </p:nvSpPr>
        <p:spPr>
          <a:xfrm>
            <a:off x="2306191" y="8553178"/>
            <a:ext cx="546325" cy="393260"/>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8BF46F5-969F-664F-6F41-F3BA626D76AD}"/>
              </a:ext>
            </a:extLst>
          </p:cNvPr>
          <p:cNvPicPr>
            <a:picLocks noChangeAspect="1"/>
          </p:cNvPicPr>
          <p:nvPr/>
        </p:nvPicPr>
        <p:blipFill>
          <a:blip r:embed="rId4"/>
          <a:stretch>
            <a:fillRect/>
          </a:stretch>
        </p:blipFill>
        <p:spPr>
          <a:xfrm>
            <a:off x="11205556" y="3217831"/>
            <a:ext cx="10291156" cy="7139827"/>
          </a:xfrm>
          <a:prstGeom prst="rect">
            <a:avLst/>
          </a:prstGeom>
        </p:spPr>
      </p:pic>
    </p:spTree>
    <p:extLst>
      <p:ext uri="{BB962C8B-B14F-4D97-AF65-F5344CB8AC3E}">
        <p14:creationId xmlns:p14="http://schemas.microsoft.com/office/powerpoint/2010/main" val="1745061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dirty="0">
                <a:latin typeface="+mn-lt"/>
              </a:rPr>
              <a:t>Average mid-term election year maximum drawdown is 19% for the S&amp;P 500, followed by 31% rally in the following year</a:t>
            </a:r>
          </a:p>
        </p:txBody>
      </p:sp>
      <p:sp>
        <p:nvSpPr>
          <p:cNvPr id="5" name="Slide Number Placeholder 4"/>
          <p:cNvSpPr>
            <a:spLocks noGrp="1"/>
          </p:cNvSpPr>
          <p:nvPr>
            <p:ph type="sldNum" sz="quarter" idx="14"/>
          </p:nvPr>
        </p:nvSpPr>
        <p:spPr>
          <a:xfrm>
            <a:off x="7010400" y="6638925"/>
            <a:ext cx="2133600" cy="21907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rgbClr val="988F86"/>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43934DE5-E917-470B-8DAC-48FEB5F07495}" type="slidenum">
              <a:rPr lang="en-US" smtClean="0"/>
              <a:pPr>
                <a:defRPr/>
              </a:pPr>
              <a:t>37</a:t>
            </a:fld>
            <a:endParaRPr lang="en-US" dirty="0"/>
          </a:p>
        </p:txBody>
      </p:sp>
      <p:pic>
        <p:nvPicPr>
          <p:cNvPr id="6" name="Picture 5">
            <a:extLst>
              <a:ext uri="{FF2B5EF4-FFF2-40B4-BE49-F238E27FC236}">
                <a16:creationId xmlns:a16="http://schemas.microsoft.com/office/drawing/2014/main" id="{37B5CC34-A3B1-45F6-A4D9-8A5374E998F4}"/>
              </a:ext>
            </a:extLst>
          </p:cNvPr>
          <p:cNvPicPr>
            <a:picLocks/>
          </p:cNvPicPr>
          <p:nvPr/>
        </p:nvPicPr>
        <p:blipFill rotWithShape="1">
          <a:blip r:embed="rId3"/>
          <a:srcRect l="1627" t="1329" b="2652"/>
          <a:stretch/>
        </p:blipFill>
        <p:spPr>
          <a:xfrm>
            <a:off x="1685364" y="3521535"/>
            <a:ext cx="9663953" cy="7013448"/>
          </a:xfrm>
          <a:prstGeom prst="rect">
            <a:avLst/>
          </a:prstGeom>
        </p:spPr>
      </p:pic>
      <p:sp>
        <p:nvSpPr>
          <p:cNvPr id="7" name="Text Placeholder 4">
            <a:extLst>
              <a:ext uri="{FF2B5EF4-FFF2-40B4-BE49-F238E27FC236}">
                <a16:creationId xmlns:a16="http://schemas.microsoft.com/office/drawing/2014/main" id="{0B452DC5-91D6-4D15-A764-117C61CDCA12}"/>
              </a:ext>
            </a:extLst>
          </p:cNvPr>
          <p:cNvSpPr txBox="1">
            <a:spLocks/>
          </p:cNvSpPr>
          <p:nvPr/>
        </p:nvSpPr>
        <p:spPr>
          <a:xfrm>
            <a:off x="915988" y="12410586"/>
            <a:ext cx="21717000" cy="852840"/>
          </a:xfrm>
          <a:prstGeom prst="rect">
            <a:avLst/>
          </a:prstGeom>
        </p:spPr>
        <p:txBody>
          <a:bodyPr vert="horz" lIns="91440" tIns="45720" rIns="91440" bIns="45720" rtlCol="0" anchor="b">
            <a:normAutofit/>
          </a:bodyPr>
          <a:lstStyle>
            <a:lvl1pPr marL="0" indent="0" algn="l" defTabSz="1828800" rtl="0" eaLnBrk="1" latinLnBrk="0" hangingPunct="1">
              <a:lnSpc>
                <a:spcPts val="1400"/>
              </a:lnSpc>
              <a:spcBef>
                <a:spcPts val="0"/>
              </a:spcBef>
              <a:buFontTx/>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3716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2860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400" dirty="0"/>
              <a:t>Source: Strategas Research Partners, as of December 9, 2021. Past performance is no guarantee of future results.</a:t>
            </a:r>
          </a:p>
        </p:txBody>
      </p:sp>
      <p:pic>
        <p:nvPicPr>
          <p:cNvPr id="8" name="Picture 7">
            <a:extLst>
              <a:ext uri="{FF2B5EF4-FFF2-40B4-BE49-F238E27FC236}">
                <a16:creationId xmlns:a16="http://schemas.microsoft.com/office/drawing/2014/main" id="{5D69348D-6198-4A2A-8ACB-C781B58BCE19}"/>
              </a:ext>
            </a:extLst>
          </p:cNvPr>
          <p:cNvPicPr>
            <a:picLocks noChangeAspect="1"/>
          </p:cNvPicPr>
          <p:nvPr/>
        </p:nvPicPr>
        <p:blipFill rotWithShape="1">
          <a:blip r:embed="rId4"/>
          <a:srcRect b="693"/>
          <a:stretch/>
        </p:blipFill>
        <p:spPr>
          <a:xfrm>
            <a:off x="12169539" y="3521536"/>
            <a:ext cx="9511739" cy="7049306"/>
          </a:xfrm>
          <a:prstGeom prst="rect">
            <a:avLst/>
          </a:prstGeom>
        </p:spPr>
      </p:pic>
    </p:spTree>
    <p:extLst>
      <p:ext uri="{BB962C8B-B14F-4D97-AF65-F5344CB8AC3E}">
        <p14:creationId xmlns:p14="http://schemas.microsoft.com/office/powerpoint/2010/main" val="4078271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477" y="799345"/>
            <a:ext cx="21717000" cy="950976"/>
          </a:xfrm>
        </p:spPr>
        <p:txBody>
          <a:bodyPr>
            <a:normAutofit/>
          </a:bodyPr>
          <a:lstStyle/>
          <a:p>
            <a:r>
              <a:rPr lang="en-US" sz="5000" dirty="0"/>
              <a:t>GDP: Unprecedented V-shaped recovery </a:t>
            </a:r>
          </a:p>
        </p:txBody>
      </p:sp>
      <p:sp>
        <p:nvSpPr>
          <p:cNvPr id="3" name="Subtitle 2"/>
          <p:cNvSpPr>
            <a:spLocks noGrp="1"/>
          </p:cNvSpPr>
          <p:nvPr>
            <p:ph type="subTitle" idx="13"/>
          </p:nvPr>
        </p:nvSpPr>
        <p:spPr/>
        <p:txBody>
          <a:bodyPr/>
          <a:lstStyle/>
          <a:p>
            <a:r>
              <a:rPr lang="en-US" dirty="0"/>
              <a:t>Views are as of October 27, 2022</a:t>
            </a:r>
          </a:p>
        </p:txBody>
      </p:sp>
      <p:sp>
        <p:nvSpPr>
          <p:cNvPr id="4" name="Text Placeholder 3"/>
          <p:cNvSpPr>
            <a:spLocks noGrp="1"/>
          </p:cNvSpPr>
          <p:nvPr>
            <p:ph type="body" sz="quarter" idx="20"/>
          </p:nvPr>
        </p:nvSpPr>
        <p:spPr>
          <a:xfrm>
            <a:off x="915988" y="12497145"/>
            <a:ext cx="21717000" cy="852840"/>
          </a:xfrm>
        </p:spPr>
        <p:txBody>
          <a:bodyPr>
            <a:normAutofit/>
          </a:bodyPr>
          <a:lstStyle/>
          <a:p>
            <a:r>
              <a:rPr lang="en-US" sz="1400" dirty="0"/>
              <a:t>Note: *Great Recession ended June 2009. **Pandemic Recession ended April 2020.</a:t>
            </a:r>
          </a:p>
          <a:p>
            <a:r>
              <a:rPr lang="en-US" sz="1400" dirty="0"/>
              <a:t>Source: The Commerce Department as of September 2022 and includes benchmark revisions recently made.</a:t>
            </a:r>
          </a:p>
        </p:txBody>
      </p:sp>
      <p:graphicFrame>
        <p:nvGraphicFramePr>
          <p:cNvPr id="6" name="SCC SMA_Characteristics"/>
          <p:cNvGraphicFramePr>
            <a:graphicFrameLocks noGrp="1"/>
          </p:cNvGraphicFramePr>
          <p:nvPr>
            <p:custDataLst>
              <p:tags r:id="rId1"/>
            </p:custDataLst>
          </p:nvPr>
        </p:nvGraphicFramePr>
        <p:xfrm>
          <a:off x="915988" y="2444644"/>
          <a:ext cx="21711489" cy="10323702"/>
        </p:xfrm>
        <a:graphic>
          <a:graphicData uri="http://schemas.openxmlformats.org/drawingml/2006/table">
            <a:tbl>
              <a:tblPr firstRow="1">
                <a:tableStyleId>{6E25E649-3F16-4E02-A733-19D2CDBF48F0}</a:tableStyleId>
              </a:tblPr>
              <a:tblGrid>
                <a:gridCol w="1947964">
                  <a:extLst>
                    <a:ext uri="{9D8B030D-6E8A-4147-A177-3AD203B41FA5}">
                      <a16:colId xmlns:a16="http://schemas.microsoft.com/office/drawing/2014/main" val="20000"/>
                    </a:ext>
                  </a:extLst>
                </a:gridCol>
                <a:gridCol w="3952705">
                  <a:extLst>
                    <a:ext uri="{9D8B030D-6E8A-4147-A177-3AD203B41FA5}">
                      <a16:colId xmlns:a16="http://schemas.microsoft.com/office/drawing/2014/main" val="20001"/>
                    </a:ext>
                  </a:extLst>
                </a:gridCol>
                <a:gridCol w="3952705">
                  <a:extLst>
                    <a:ext uri="{9D8B030D-6E8A-4147-A177-3AD203B41FA5}">
                      <a16:colId xmlns:a16="http://schemas.microsoft.com/office/drawing/2014/main" val="20002"/>
                    </a:ext>
                  </a:extLst>
                </a:gridCol>
                <a:gridCol w="3952705">
                  <a:extLst>
                    <a:ext uri="{9D8B030D-6E8A-4147-A177-3AD203B41FA5}">
                      <a16:colId xmlns:a16="http://schemas.microsoft.com/office/drawing/2014/main" val="20003"/>
                    </a:ext>
                  </a:extLst>
                </a:gridCol>
                <a:gridCol w="3952705">
                  <a:extLst>
                    <a:ext uri="{9D8B030D-6E8A-4147-A177-3AD203B41FA5}">
                      <a16:colId xmlns:a16="http://schemas.microsoft.com/office/drawing/2014/main" val="20004"/>
                    </a:ext>
                  </a:extLst>
                </a:gridCol>
                <a:gridCol w="3952705">
                  <a:extLst>
                    <a:ext uri="{9D8B030D-6E8A-4147-A177-3AD203B41FA5}">
                      <a16:colId xmlns:a16="http://schemas.microsoft.com/office/drawing/2014/main" val="20005"/>
                    </a:ext>
                  </a:extLst>
                </a:gridCol>
              </a:tblGrid>
              <a:tr h="1149597">
                <a:tc>
                  <a:txBody>
                    <a:bodyPr/>
                    <a:lstStyle/>
                    <a:p>
                      <a:pPr algn="l"/>
                      <a:endParaRPr lang="en-US" sz="1800" b="0" i="0" dirty="0">
                        <a:solidFill>
                          <a:schemeClr val="tx1"/>
                        </a:solidFill>
                        <a:latin typeface="+mn-lt"/>
                        <a:ea typeface="Verdana" panose="020B0604030504040204" pitchFamily="34" charset="0"/>
                        <a:cs typeface="Arial" pitchFamily="34" charset="0"/>
                      </a:endParaRPr>
                    </a:p>
                  </a:txBody>
                  <a:tcPr marL="182880" marR="182880" marT="91440" marB="91440" anchor="b">
                    <a:lnL>
                      <a:noFill/>
                    </a:lnL>
                    <a:lnR>
                      <a:noFill/>
                    </a:lnR>
                    <a:lnT w="25400" cmpd="sng">
                      <a:noFill/>
                    </a:lnT>
                    <a:lnB w="254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dirty="0">
                          <a:solidFill>
                            <a:schemeClr val="tx1"/>
                          </a:solidFill>
                          <a:latin typeface="Verdana" panose="020B0604030504040204" pitchFamily="34" charset="0"/>
                          <a:ea typeface="Verdana" panose="020B0604030504040204" pitchFamily="34" charset="0"/>
                        </a:rPr>
                        <a:t>1Q</a:t>
                      </a:r>
                    </a:p>
                  </a:txBody>
                  <a:tcPr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dirty="0">
                          <a:solidFill>
                            <a:schemeClr val="tx1"/>
                          </a:solidFill>
                          <a:latin typeface="Verdana" panose="020B0604030504040204" pitchFamily="34" charset="0"/>
                          <a:ea typeface="Verdana" panose="020B0604030504040204" pitchFamily="34" charset="0"/>
                        </a:rPr>
                        <a:t>2Q</a:t>
                      </a:r>
                    </a:p>
                  </a:txBody>
                  <a:tcPr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dirty="0">
                          <a:solidFill>
                            <a:schemeClr val="tx1"/>
                          </a:solidFill>
                          <a:latin typeface="Verdana" panose="020B0604030504040204" pitchFamily="34" charset="0"/>
                          <a:ea typeface="Verdana" panose="020B0604030504040204" pitchFamily="34" charset="0"/>
                        </a:rPr>
                        <a:t>3Q</a:t>
                      </a:r>
                    </a:p>
                  </a:txBody>
                  <a:tcPr anchor="ctr">
                    <a:lnL>
                      <a:noFill/>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dirty="0">
                          <a:solidFill>
                            <a:schemeClr val="tx1"/>
                          </a:solidFill>
                          <a:latin typeface="Verdana" panose="020B0604030504040204" pitchFamily="34" charset="0"/>
                          <a:ea typeface="Verdana" panose="020B0604030504040204" pitchFamily="34" charset="0"/>
                        </a:rPr>
                        <a:t>4Q</a:t>
                      </a:r>
                    </a:p>
                  </a:txBody>
                  <a:tcPr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2000" b="1" kern="1200" dirty="0">
                          <a:solidFill>
                            <a:schemeClr val="tx1"/>
                          </a:solidFill>
                          <a:latin typeface="Verdana" panose="020B0604030504040204" pitchFamily="34" charset="0"/>
                          <a:ea typeface="Verdana" panose="020B0604030504040204" pitchFamily="34" charset="0"/>
                          <a:cs typeface="+mn-cs"/>
                        </a:rPr>
                        <a:t>FY</a:t>
                      </a:r>
                    </a:p>
                  </a:txBody>
                  <a:tcPr anchor="ctr">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4838">
                <a:tc>
                  <a:txBody>
                    <a:bodyPr/>
                    <a:lstStyle/>
                    <a:p>
                      <a:pPr algn="ctr"/>
                      <a:r>
                        <a:rPr lang="en-US" sz="2000" b="0" dirty="0">
                          <a:solidFill>
                            <a:schemeClr val="tx2"/>
                          </a:solidFill>
                          <a:latin typeface="+mn-lt"/>
                        </a:rPr>
                        <a:t>2007</a:t>
                      </a:r>
                    </a:p>
                  </a:txBody>
                  <a:tcPr anchor="ctr">
                    <a:lnL>
                      <a:noFill/>
                    </a:lnL>
                    <a:lnR w="12700" cap="flat" cmpd="sng" algn="ctr">
                      <a:noFill/>
                      <a:prstDash val="solid"/>
                      <a:round/>
                      <a:headEnd type="none" w="med" len="med"/>
                      <a:tailEnd type="none" w="med" len="med"/>
                    </a:lnR>
                    <a:lnT w="254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rPr>
                        <a:t>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rPr>
                        <a:t>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rPr>
                        <a:t>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2095334"/>
                  </a:ext>
                </a:extLst>
              </a:tr>
              <a:tr h="544838">
                <a:tc>
                  <a:txBody>
                    <a:bodyPr/>
                    <a:lstStyle/>
                    <a:p>
                      <a:pPr algn="ctr"/>
                      <a:r>
                        <a:rPr lang="en-US" sz="2000" b="0" dirty="0">
                          <a:solidFill>
                            <a:schemeClr val="tx2"/>
                          </a:solidFill>
                          <a:latin typeface="+mn-lt"/>
                        </a:rPr>
                        <a:t>2008</a:t>
                      </a:r>
                    </a:p>
                  </a:txBody>
                  <a:tcPr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rPr>
                        <a:t>(1.6)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rPr>
                        <a:t>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rPr>
                        <a:t>(2.1)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rPr>
                        <a:t>(8.5)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2582741"/>
                  </a:ext>
                </a:extLst>
              </a:tr>
              <a:tr h="54483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2"/>
                          </a:solidFill>
                          <a:latin typeface="+mn-lt"/>
                        </a:rPr>
                        <a:t>2009</a:t>
                      </a:r>
                    </a:p>
                  </a:txBody>
                  <a:tcPr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(4.6)*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(0.7)*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483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2"/>
                          </a:solidFill>
                          <a:latin typeface="+mn-lt"/>
                        </a:rPr>
                        <a:t>2010</a:t>
                      </a:r>
                    </a:p>
                  </a:txBody>
                  <a:tcPr anchor="ctr">
                    <a:lnL>
                      <a:noFill/>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3.1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669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2"/>
                          </a:solidFill>
                          <a:latin typeface="+mn-lt"/>
                        </a:rPr>
                        <a:t>2011</a:t>
                      </a:r>
                    </a:p>
                  </a:txBody>
                  <a:tcPr anchor="ctr">
                    <a:lnL>
                      <a:noFill/>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4.6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483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2"/>
                          </a:solidFill>
                          <a:latin typeface="+mn-lt"/>
                        </a:rPr>
                        <a:t>2012</a:t>
                      </a:r>
                    </a:p>
                  </a:txBody>
                  <a:tcPr anchor="ctr">
                    <a:lnL>
                      <a:noFill/>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0.7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0.4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483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2"/>
                          </a:solidFill>
                          <a:latin typeface="+mn-lt"/>
                        </a:rPr>
                        <a:t>2013</a:t>
                      </a:r>
                    </a:p>
                  </a:txBody>
                  <a:tcPr anchor="ctr">
                    <a:lnL>
                      <a:noFill/>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0.6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3.2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2.9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483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2"/>
                          </a:solidFill>
                          <a:latin typeface="+mn-lt"/>
                        </a:rPr>
                        <a:t>2014</a:t>
                      </a:r>
                    </a:p>
                  </a:txBody>
                  <a:tcPr anchor="ctr">
                    <a:lnL>
                      <a:noFill/>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5.2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4.7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4483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2"/>
                          </a:solidFill>
                          <a:latin typeface="+mn-lt"/>
                        </a:rPr>
                        <a:t>2015</a:t>
                      </a:r>
                    </a:p>
                  </a:txBody>
                  <a:tcPr anchor="ctr">
                    <a:lnL>
                      <a:noFill/>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0.6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483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2"/>
                          </a:solidFill>
                          <a:latin typeface="+mn-lt"/>
                        </a:rPr>
                        <a:t>2016</a:t>
                      </a:r>
                    </a:p>
                  </a:txBody>
                  <a:tcPr anchor="ctr">
                    <a:lnL>
                      <a:noFill/>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4838">
                <a:tc>
                  <a:txBody>
                    <a:bodyPr/>
                    <a:lstStyle/>
                    <a:p>
                      <a:pPr algn="ctr"/>
                      <a:r>
                        <a:rPr lang="en-US" sz="2000" b="0" dirty="0">
                          <a:solidFill>
                            <a:schemeClr val="tx2"/>
                          </a:solidFill>
                          <a:latin typeface="+mn-lt"/>
                        </a:rPr>
                        <a:t>2017</a:t>
                      </a:r>
                    </a:p>
                  </a:txBody>
                  <a:tcPr anchor="ctr">
                    <a:lnL>
                      <a:noFill/>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rPr>
                        <a:t>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rPr>
                        <a:t>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54483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2"/>
                          </a:solidFill>
                          <a:latin typeface="+mn-lt"/>
                        </a:rPr>
                        <a:t>2018</a:t>
                      </a:r>
                    </a:p>
                  </a:txBody>
                  <a:tcPr anchor="ctr">
                    <a:lnL>
                      <a:noFill/>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2.9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0.7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2.9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544838">
                <a:tc>
                  <a:txBody>
                    <a:bodyPr/>
                    <a:lstStyle/>
                    <a:p>
                      <a:pPr algn="ctr"/>
                      <a:r>
                        <a:rPr lang="en-US" sz="2000" b="0" dirty="0">
                          <a:solidFill>
                            <a:schemeClr val="tx2"/>
                          </a:solidFill>
                          <a:latin typeface="+mn-lt"/>
                        </a:rPr>
                        <a:t>2019</a:t>
                      </a:r>
                    </a:p>
                  </a:txBody>
                  <a:tcPr anchor="ctr">
                    <a:lnL>
                      <a:noFill/>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rPr>
                        <a:t>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rPr>
                        <a:t>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rPr>
                        <a:t>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rPr>
                        <a:t>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544838">
                <a:tc>
                  <a:txBody>
                    <a:bodyPr/>
                    <a:lstStyle/>
                    <a:p>
                      <a:pPr algn="ctr"/>
                      <a:r>
                        <a:rPr lang="en-US" sz="2000" b="0" dirty="0">
                          <a:solidFill>
                            <a:schemeClr val="tx2"/>
                          </a:solidFill>
                          <a:latin typeface="+mn-lt"/>
                        </a:rPr>
                        <a:t>2020</a:t>
                      </a:r>
                    </a:p>
                  </a:txBody>
                  <a:tcPr anchor="ctr">
                    <a:lnL>
                      <a:noFill/>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rPr>
                        <a:t>(4.6)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rPr>
                        <a:t>(29.9)**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rPr>
                        <a:t>35.3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rPr>
                        <a:t>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544838">
                <a:tc>
                  <a:txBody>
                    <a:bodyPr/>
                    <a:lstStyle/>
                    <a:p>
                      <a:pPr algn="ctr"/>
                      <a:r>
                        <a:rPr lang="en-US" sz="2000" b="1" dirty="0">
                          <a:solidFill>
                            <a:schemeClr val="tx2"/>
                          </a:solidFill>
                          <a:latin typeface="+mn-lt"/>
                        </a:rPr>
                        <a:t>2021</a:t>
                      </a:r>
                    </a:p>
                  </a:txBody>
                  <a:tcPr anchor="ctr">
                    <a:lnL>
                      <a:noFill/>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rPr>
                        <a:t>6.3A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rPr>
                        <a:t>7.0A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rPr>
                        <a:t>2.7A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rPr>
                        <a:t>7.0A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5.9A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extLst>
                  <a:ext uri="{0D108BD9-81ED-4DB2-BD59-A6C34878D82A}">
                    <a16:rowId xmlns:a16="http://schemas.microsoft.com/office/drawing/2014/main" val="10013"/>
                  </a:ext>
                </a:extLst>
              </a:tr>
              <a:tr h="544838">
                <a:tc>
                  <a:txBody>
                    <a:bodyPr/>
                    <a:lstStyle/>
                    <a:p>
                      <a:pPr algn="ctr"/>
                      <a:r>
                        <a:rPr lang="en-US" sz="2000" b="1" dirty="0">
                          <a:solidFill>
                            <a:schemeClr val="tx2"/>
                          </a:solidFill>
                          <a:latin typeface="+mn-lt"/>
                        </a:rPr>
                        <a:t>2022</a:t>
                      </a:r>
                    </a:p>
                  </a:txBody>
                  <a:tcPr anchor="ctr">
                    <a:lnL>
                      <a:noFill/>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rPr>
                        <a:t>(1.6)A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rPr>
                        <a:t>(0.6)A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rPr>
                        <a:t>2.6A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rPr>
                        <a:t>0.1E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1.6E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extLst>
                  <a:ext uri="{0D108BD9-81ED-4DB2-BD59-A6C34878D82A}">
                    <a16:rowId xmlns:a16="http://schemas.microsoft.com/office/drawing/2014/main" val="629094905"/>
                  </a:ext>
                </a:extLst>
              </a:tr>
              <a:tr h="544838">
                <a:tc>
                  <a:txBody>
                    <a:bodyPr/>
                    <a:lstStyle/>
                    <a:p>
                      <a:pPr algn="ctr"/>
                      <a:r>
                        <a:rPr lang="en-US" sz="2000" b="1" dirty="0">
                          <a:solidFill>
                            <a:schemeClr val="tx2"/>
                          </a:solidFill>
                          <a:latin typeface="+mn-lt"/>
                        </a:rPr>
                        <a:t>2023</a:t>
                      </a:r>
                    </a:p>
                  </a:txBody>
                  <a:tcPr anchor="ctr">
                    <a:lnL>
                      <a:noFill/>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rPr>
                        <a:t>(0.7)E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rPr>
                        <a:t>(1.2)E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rPr>
                        <a:t>(0.6)E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rPr>
                        <a:t>(0.6)E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(0.4)E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extLst>
                  <a:ext uri="{0D108BD9-81ED-4DB2-BD59-A6C34878D82A}">
                    <a16:rowId xmlns:a16="http://schemas.microsoft.com/office/drawing/2014/main" val="2295683515"/>
                  </a:ext>
                </a:extLst>
              </a:tr>
            </a:tbl>
          </a:graphicData>
        </a:graphic>
      </p:graphicFrame>
      <p:sp>
        <p:nvSpPr>
          <p:cNvPr id="8" name="Oval 7">
            <a:extLst>
              <a:ext uri="{FF2B5EF4-FFF2-40B4-BE49-F238E27FC236}">
                <a16:creationId xmlns:a16="http://schemas.microsoft.com/office/drawing/2014/main" id="{CF6F1E1C-6F8C-4AE4-99AB-A3B5039824EB}"/>
              </a:ext>
            </a:extLst>
          </p:cNvPr>
          <p:cNvSpPr/>
          <p:nvPr/>
        </p:nvSpPr>
        <p:spPr>
          <a:xfrm>
            <a:off x="8136289" y="10630139"/>
            <a:ext cx="1343608" cy="529828"/>
          </a:xfrm>
          <a:prstGeom prst="ellipse">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637E800-4D38-41B3-8046-97D08C8766C9}"/>
              </a:ext>
            </a:extLst>
          </p:cNvPr>
          <p:cNvSpPr/>
          <p:nvPr/>
        </p:nvSpPr>
        <p:spPr>
          <a:xfrm>
            <a:off x="12062955" y="10629329"/>
            <a:ext cx="1343608" cy="529827"/>
          </a:xfrm>
          <a:prstGeom prst="ellipse">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D815461B-25A8-41F7-85AD-0680C36ADF3C}"/>
              </a:ext>
            </a:extLst>
          </p:cNvPr>
          <p:cNvGraphicFramePr>
            <a:graphicFrameLocks noGrp="1"/>
          </p:cNvGraphicFramePr>
          <p:nvPr/>
        </p:nvGraphicFramePr>
        <p:xfrm>
          <a:off x="1026367" y="4665306"/>
          <a:ext cx="21665682" cy="640080"/>
        </p:xfrm>
        <a:graphic>
          <a:graphicData uri="http://schemas.openxmlformats.org/drawingml/2006/table">
            <a:tbl>
              <a:tblPr/>
              <a:tblGrid>
                <a:gridCol w="21665682">
                  <a:extLst>
                    <a:ext uri="{9D8B030D-6E8A-4147-A177-3AD203B41FA5}">
                      <a16:colId xmlns:a16="http://schemas.microsoft.com/office/drawing/2014/main" val="330453449"/>
                    </a:ext>
                  </a:extLst>
                </a:gridCol>
              </a:tblGrid>
              <a:tr h="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952599769"/>
                  </a:ext>
                </a:extLst>
              </a:tr>
            </a:tbl>
          </a:graphicData>
        </a:graphic>
      </p:graphicFrame>
    </p:spTree>
    <p:extLst>
      <p:ext uri="{BB962C8B-B14F-4D97-AF65-F5344CB8AC3E}">
        <p14:creationId xmlns:p14="http://schemas.microsoft.com/office/powerpoint/2010/main" val="665473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477" y="917796"/>
            <a:ext cx="21717000" cy="950976"/>
          </a:xfrm>
        </p:spPr>
        <p:txBody>
          <a:bodyPr>
            <a:normAutofit/>
          </a:bodyPr>
          <a:lstStyle/>
          <a:p>
            <a:r>
              <a:rPr lang="en-US" sz="5000" dirty="0"/>
              <a:t>Federated Hermes forecast </a:t>
            </a:r>
          </a:p>
        </p:txBody>
      </p:sp>
      <p:sp>
        <p:nvSpPr>
          <p:cNvPr id="3" name="Subtitle 2"/>
          <p:cNvSpPr>
            <a:spLocks noGrp="1"/>
          </p:cNvSpPr>
          <p:nvPr>
            <p:ph type="subTitle" idx="13"/>
          </p:nvPr>
        </p:nvSpPr>
        <p:spPr>
          <a:xfrm>
            <a:off x="921498" y="1704461"/>
            <a:ext cx="21711490" cy="612067"/>
          </a:xfrm>
        </p:spPr>
        <p:txBody>
          <a:bodyPr/>
          <a:lstStyle/>
          <a:p>
            <a:r>
              <a:rPr lang="en-US" dirty="0"/>
              <a:t>Views are as of November 8, 2022</a:t>
            </a:r>
          </a:p>
        </p:txBody>
      </p:sp>
      <p:graphicFrame>
        <p:nvGraphicFramePr>
          <p:cNvPr id="5" name="Table 4">
            <a:extLst>
              <a:ext uri="{FF2B5EF4-FFF2-40B4-BE49-F238E27FC236}">
                <a16:creationId xmlns:a16="http://schemas.microsoft.com/office/drawing/2014/main" id="{D815461B-25A8-41F7-85AD-0680C36ADF3C}"/>
              </a:ext>
            </a:extLst>
          </p:cNvPr>
          <p:cNvGraphicFramePr>
            <a:graphicFrameLocks noGrp="1"/>
          </p:cNvGraphicFramePr>
          <p:nvPr/>
        </p:nvGraphicFramePr>
        <p:xfrm>
          <a:off x="1026367" y="4665306"/>
          <a:ext cx="21665682" cy="640080"/>
        </p:xfrm>
        <a:graphic>
          <a:graphicData uri="http://schemas.openxmlformats.org/drawingml/2006/table">
            <a:tbl>
              <a:tblPr/>
              <a:tblGrid>
                <a:gridCol w="21665682">
                  <a:extLst>
                    <a:ext uri="{9D8B030D-6E8A-4147-A177-3AD203B41FA5}">
                      <a16:colId xmlns:a16="http://schemas.microsoft.com/office/drawing/2014/main" val="330453449"/>
                    </a:ext>
                  </a:extLst>
                </a:gridCol>
              </a:tblGrid>
              <a:tr h="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952599769"/>
                  </a:ext>
                </a:extLst>
              </a:tr>
            </a:tbl>
          </a:graphicData>
        </a:graphic>
      </p:graphicFrame>
      <p:graphicFrame>
        <p:nvGraphicFramePr>
          <p:cNvPr id="10" name="SCC SMA_Characteristics">
            <a:extLst>
              <a:ext uri="{FF2B5EF4-FFF2-40B4-BE49-F238E27FC236}">
                <a16:creationId xmlns:a16="http://schemas.microsoft.com/office/drawing/2014/main" id="{094823D9-D11C-4643-8EBB-93E9089216CB}"/>
              </a:ext>
            </a:extLst>
          </p:cNvPr>
          <p:cNvGraphicFramePr>
            <a:graphicFrameLocks noGrp="1"/>
          </p:cNvGraphicFramePr>
          <p:nvPr>
            <p:custDataLst>
              <p:tags r:id="rId1"/>
            </p:custDataLst>
          </p:nvPr>
        </p:nvGraphicFramePr>
        <p:xfrm>
          <a:off x="910477" y="2412481"/>
          <a:ext cx="21711489" cy="10219473"/>
        </p:xfrm>
        <a:graphic>
          <a:graphicData uri="http://schemas.openxmlformats.org/drawingml/2006/table">
            <a:tbl>
              <a:tblPr firstRow="1">
                <a:tableStyleId>{6E25E649-3F16-4E02-A733-19D2CDBF48F0}</a:tableStyleId>
              </a:tblPr>
              <a:tblGrid>
                <a:gridCol w="2830857">
                  <a:extLst>
                    <a:ext uri="{9D8B030D-6E8A-4147-A177-3AD203B41FA5}">
                      <a16:colId xmlns:a16="http://schemas.microsoft.com/office/drawing/2014/main" val="20000"/>
                    </a:ext>
                  </a:extLst>
                </a:gridCol>
                <a:gridCol w="2097848">
                  <a:extLst>
                    <a:ext uri="{9D8B030D-6E8A-4147-A177-3AD203B41FA5}">
                      <a16:colId xmlns:a16="http://schemas.microsoft.com/office/drawing/2014/main" val="20001"/>
                    </a:ext>
                  </a:extLst>
                </a:gridCol>
                <a:gridCol w="2097848">
                  <a:extLst>
                    <a:ext uri="{9D8B030D-6E8A-4147-A177-3AD203B41FA5}">
                      <a16:colId xmlns:a16="http://schemas.microsoft.com/office/drawing/2014/main" val="20002"/>
                    </a:ext>
                  </a:extLst>
                </a:gridCol>
                <a:gridCol w="2097848">
                  <a:extLst>
                    <a:ext uri="{9D8B030D-6E8A-4147-A177-3AD203B41FA5}">
                      <a16:colId xmlns:a16="http://schemas.microsoft.com/office/drawing/2014/main" val="20003"/>
                    </a:ext>
                  </a:extLst>
                </a:gridCol>
                <a:gridCol w="2097848">
                  <a:extLst>
                    <a:ext uri="{9D8B030D-6E8A-4147-A177-3AD203B41FA5}">
                      <a16:colId xmlns:a16="http://schemas.microsoft.com/office/drawing/2014/main" val="20004"/>
                    </a:ext>
                  </a:extLst>
                </a:gridCol>
                <a:gridCol w="2097848">
                  <a:extLst>
                    <a:ext uri="{9D8B030D-6E8A-4147-A177-3AD203B41FA5}">
                      <a16:colId xmlns:a16="http://schemas.microsoft.com/office/drawing/2014/main" val="20005"/>
                    </a:ext>
                  </a:extLst>
                </a:gridCol>
                <a:gridCol w="2097848">
                  <a:extLst>
                    <a:ext uri="{9D8B030D-6E8A-4147-A177-3AD203B41FA5}">
                      <a16:colId xmlns:a16="http://schemas.microsoft.com/office/drawing/2014/main" val="20006"/>
                    </a:ext>
                  </a:extLst>
                </a:gridCol>
                <a:gridCol w="2097848">
                  <a:extLst>
                    <a:ext uri="{9D8B030D-6E8A-4147-A177-3AD203B41FA5}">
                      <a16:colId xmlns:a16="http://schemas.microsoft.com/office/drawing/2014/main" val="20007"/>
                    </a:ext>
                  </a:extLst>
                </a:gridCol>
                <a:gridCol w="2097848">
                  <a:extLst>
                    <a:ext uri="{9D8B030D-6E8A-4147-A177-3AD203B41FA5}">
                      <a16:colId xmlns:a16="http://schemas.microsoft.com/office/drawing/2014/main" val="534585584"/>
                    </a:ext>
                  </a:extLst>
                </a:gridCol>
                <a:gridCol w="2097848">
                  <a:extLst>
                    <a:ext uri="{9D8B030D-6E8A-4147-A177-3AD203B41FA5}">
                      <a16:colId xmlns:a16="http://schemas.microsoft.com/office/drawing/2014/main" val="3588024896"/>
                    </a:ext>
                  </a:extLst>
                </a:gridCol>
              </a:tblGrid>
              <a:tr h="1135497">
                <a:tc>
                  <a:txBody>
                    <a:bodyPr/>
                    <a:lstStyle/>
                    <a:p>
                      <a:pPr algn="l"/>
                      <a:endParaRPr lang="en-US" sz="1800" b="0" i="0" dirty="0">
                        <a:solidFill>
                          <a:schemeClr val="tx1"/>
                        </a:solidFill>
                        <a:latin typeface="+mn-lt"/>
                        <a:ea typeface="Verdana" panose="020B0604030504040204" pitchFamily="34" charset="0"/>
                        <a:cs typeface="Arial" pitchFamily="34" charset="0"/>
                      </a:endParaRPr>
                    </a:p>
                  </a:txBody>
                  <a:tcPr marL="182880" marR="182880" marT="91440" marB="91440" anchor="b">
                    <a:lnL>
                      <a:noFill/>
                    </a:lnL>
                    <a:lnR>
                      <a:noFill/>
                    </a:lnR>
                    <a:lnT w="25400" cmpd="sng">
                      <a:noFill/>
                    </a:lnT>
                    <a:lnB w="254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dirty="0">
                          <a:solidFill>
                            <a:schemeClr val="tx1"/>
                          </a:solidFill>
                          <a:latin typeface="Verdana" panose="020B0604030504040204" pitchFamily="34" charset="0"/>
                          <a:ea typeface="Verdana" panose="020B0604030504040204" pitchFamily="34" charset="0"/>
                        </a:rPr>
                        <a:t>2016A</a:t>
                      </a:r>
                    </a:p>
                  </a:txBody>
                  <a:tcPr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dirty="0">
                          <a:solidFill>
                            <a:schemeClr val="tx1"/>
                          </a:solidFill>
                          <a:latin typeface="Verdana" panose="020B0604030504040204" pitchFamily="34" charset="0"/>
                          <a:ea typeface="Verdana" panose="020B0604030504040204" pitchFamily="34" charset="0"/>
                        </a:rPr>
                        <a:t>2017A</a:t>
                      </a:r>
                    </a:p>
                  </a:txBody>
                  <a:tcPr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dirty="0">
                          <a:solidFill>
                            <a:schemeClr val="tx1"/>
                          </a:solidFill>
                          <a:latin typeface="Verdana" panose="020B0604030504040204" pitchFamily="34" charset="0"/>
                          <a:ea typeface="Verdana" panose="020B0604030504040204" pitchFamily="34" charset="0"/>
                        </a:rPr>
                        <a:t>2018A</a:t>
                      </a:r>
                    </a:p>
                  </a:txBody>
                  <a:tcPr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dirty="0">
                          <a:solidFill>
                            <a:schemeClr val="tx1"/>
                          </a:solidFill>
                          <a:latin typeface="Verdana" panose="020B0604030504040204" pitchFamily="34" charset="0"/>
                          <a:ea typeface="Verdana" panose="020B0604030504040204" pitchFamily="34" charset="0"/>
                        </a:rPr>
                        <a:t>2019A</a:t>
                      </a:r>
                    </a:p>
                  </a:txBody>
                  <a:tcPr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2000" b="1" kern="1200" dirty="0">
                          <a:solidFill>
                            <a:schemeClr val="tx1"/>
                          </a:solidFill>
                          <a:latin typeface="Verdana" panose="020B0604030504040204" pitchFamily="34" charset="0"/>
                          <a:ea typeface="Verdana" panose="020B0604030504040204" pitchFamily="34" charset="0"/>
                          <a:cs typeface="+mn-cs"/>
                        </a:rPr>
                        <a:t>2020A</a:t>
                      </a:r>
                    </a:p>
                  </a:txBody>
                  <a:tcPr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2000" b="1" kern="1200" dirty="0">
                          <a:solidFill>
                            <a:schemeClr val="tx1"/>
                          </a:solidFill>
                          <a:latin typeface="Verdana" panose="020B0604030504040204" pitchFamily="34" charset="0"/>
                          <a:ea typeface="Verdana" panose="020B0604030504040204" pitchFamily="34" charset="0"/>
                          <a:cs typeface="+mn-cs"/>
                        </a:rPr>
                        <a:t>2021A</a:t>
                      </a:r>
                    </a:p>
                  </a:txBody>
                  <a:tcPr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2000" b="1" kern="1200" dirty="0">
                          <a:solidFill>
                            <a:schemeClr val="tx1"/>
                          </a:solidFill>
                          <a:latin typeface="Verdana" panose="020B0604030504040204" pitchFamily="34" charset="0"/>
                          <a:ea typeface="Verdana" panose="020B0604030504040204" pitchFamily="34" charset="0"/>
                          <a:cs typeface="+mn-cs"/>
                        </a:rPr>
                        <a:t>2022E</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D5F3FF"/>
                    </a:solidFill>
                  </a:tcPr>
                </a:tc>
                <a:tc>
                  <a:txBody>
                    <a:bodyPr/>
                    <a:lstStyle/>
                    <a:p>
                      <a:pPr marL="0" algn="ctr" defTabSz="914400" rtl="0" eaLnBrk="1" latinLnBrk="0" hangingPunct="1"/>
                      <a:r>
                        <a:rPr lang="en-US" sz="2000" b="1" kern="1200" dirty="0">
                          <a:solidFill>
                            <a:schemeClr val="tx1"/>
                          </a:solidFill>
                          <a:latin typeface="Verdana" panose="020B0604030504040204" pitchFamily="34" charset="0"/>
                          <a:ea typeface="Verdana" panose="020B0604030504040204" pitchFamily="34" charset="0"/>
                          <a:cs typeface="+mn-cs"/>
                        </a:rPr>
                        <a:t>2023E</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D5F3FF"/>
                    </a:solidFill>
                  </a:tcPr>
                </a:tc>
                <a:tc>
                  <a:txBody>
                    <a:bodyPr/>
                    <a:lstStyle/>
                    <a:p>
                      <a:pPr marL="0" algn="ctr" defTabSz="914400" rtl="0" eaLnBrk="1" latinLnBrk="0" hangingPunct="1"/>
                      <a:r>
                        <a:rPr lang="en-US" sz="2000" b="1" kern="1200" dirty="0">
                          <a:solidFill>
                            <a:schemeClr val="tx1"/>
                          </a:solidFill>
                          <a:latin typeface="Verdana" panose="020B0604030504040204" pitchFamily="34" charset="0"/>
                          <a:ea typeface="Verdana" panose="020B0604030504040204" pitchFamily="34" charset="0"/>
                          <a:cs typeface="+mn-cs"/>
                        </a:rPr>
                        <a:t>2024E</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D5F3FF"/>
                    </a:solidFill>
                  </a:tcPr>
                </a:tc>
                <a:extLst>
                  <a:ext uri="{0D108BD9-81ED-4DB2-BD59-A6C34878D82A}">
                    <a16:rowId xmlns:a16="http://schemas.microsoft.com/office/drawing/2014/main" val="10000"/>
                  </a:ext>
                </a:extLst>
              </a:tr>
              <a:tr h="113549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2000" b="1" dirty="0">
                          <a:solidFill>
                            <a:schemeClr val="tx2"/>
                          </a:solidFill>
                          <a:latin typeface="+mn-lt"/>
                        </a:rPr>
                        <a:t>Real GDP</a:t>
                      </a:r>
                    </a:p>
                  </a:txBody>
                  <a:tcPr anchor="ctr">
                    <a:lnL>
                      <a:noFill/>
                    </a:lnL>
                    <a:lnR w="12700" cap="flat" cmpd="sng" algn="ctr">
                      <a:noFill/>
                      <a:prstDash val="solid"/>
                      <a:round/>
                      <a:headEnd type="none" w="med" len="med"/>
                      <a:tailEnd type="none" w="med" len="med"/>
                    </a:lnR>
                    <a:lnT w="254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1.70%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2.30%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3.00%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2.20%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(3.50)%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5.90%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1.60%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(0.40)%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extLst>
                  <a:ext uri="{0D108BD9-81ED-4DB2-BD59-A6C34878D82A}">
                    <a16:rowId xmlns:a16="http://schemas.microsoft.com/office/drawing/2014/main" val="10001"/>
                  </a:ext>
                </a:extLst>
              </a:tr>
              <a:tr h="1135497">
                <a:tc>
                  <a:txBody>
                    <a:bodyPr/>
                    <a:lstStyle/>
                    <a:p>
                      <a:pPr algn="l"/>
                      <a:r>
                        <a:rPr lang="en-US" sz="2000" b="1" dirty="0">
                          <a:solidFill>
                            <a:schemeClr val="tx2"/>
                          </a:solidFill>
                          <a:latin typeface="+mn-lt"/>
                        </a:rPr>
                        <a:t>Core CPI</a:t>
                      </a:r>
                    </a:p>
                  </a:txBody>
                  <a:tcPr anchor="ctr">
                    <a:lnL>
                      <a:noFill/>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rPr>
                        <a:t>2.20%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rPr>
                        <a:t>1.80%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rPr>
                        <a:t>2.20%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rPr>
                        <a:t>2.30%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1.60%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5.50%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5.70%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4.10%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3.00%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extLst>
                  <a:ext uri="{0D108BD9-81ED-4DB2-BD59-A6C34878D82A}">
                    <a16:rowId xmlns:a16="http://schemas.microsoft.com/office/drawing/2014/main" val="3676418406"/>
                  </a:ext>
                </a:extLst>
              </a:tr>
              <a:tr h="113549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2000" b="1" dirty="0">
                          <a:solidFill>
                            <a:schemeClr val="tx2"/>
                          </a:solidFill>
                          <a:latin typeface="+mn-lt"/>
                        </a:rPr>
                        <a:t>Core PCE</a:t>
                      </a:r>
                    </a:p>
                  </a:txBody>
                  <a:tcPr anchor="ctr">
                    <a:lnL>
                      <a:noFill/>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1.80%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1.60%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2.00%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1.60%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1.50%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4.90%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5.00%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3.60%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2.50%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extLst>
                  <a:ext uri="{0D108BD9-81ED-4DB2-BD59-A6C34878D82A}">
                    <a16:rowId xmlns:a16="http://schemas.microsoft.com/office/drawing/2014/main" val="10002"/>
                  </a:ext>
                </a:extLst>
              </a:tr>
              <a:tr h="113549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2000" b="1" dirty="0">
                          <a:solidFill>
                            <a:schemeClr val="tx2"/>
                          </a:solidFill>
                          <a:latin typeface="+mn-lt"/>
                        </a:rPr>
                        <a:t>Benchmark 10yr Treasury Yield</a:t>
                      </a:r>
                    </a:p>
                  </a:txBody>
                  <a:tcPr anchor="ctr">
                    <a:lnL>
                      <a:noFill/>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2.50%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2.40%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2.68%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1.92%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0.92%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1.51%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4.25%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3.25%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3.00%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extLst>
                  <a:ext uri="{0D108BD9-81ED-4DB2-BD59-A6C34878D82A}">
                    <a16:rowId xmlns:a16="http://schemas.microsoft.com/office/drawing/2014/main" val="10003"/>
                  </a:ext>
                </a:extLst>
              </a:tr>
              <a:tr h="113549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2000" b="1" dirty="0">
                          <a:solidFill>
                            <a:schemeClr val="tx2"/>
                          </a:solidFill>
                          <a:latin typeface="+mn-lt"/>
                        </a:rPr>
                        <a:t>Fed Funds Rate</a:t>
                      </a:r>
                    </a:p>
                    <a:p>
                      <a:pPr algn="l"/>
                      <a:r>
                        <a:rPr lang="en-US" sz="2000" b="1" dirty="0">
                          <a:solidFill>
                            <a:schemeClr val="tx2"/>
                          </a:solidFill>
                          <a:latin typeface="+mn-lt"/>
                        </a:rPr>
                        <a:t>(upper band)</a:t>
                      </a:r>
                    </a:p>
                  </a:txBody>
                  <a:tcPr anchor="ctr">
                    <a:lnL>
                      <a:noFill/>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0.75%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1.50%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2.50%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1.75%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0.25%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0.25%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4.50%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5.00%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4.00%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extLst>
                  <a:ext uri="{0D108BD9-81ED-4DB2-BD59-A6C34878D82A}">
                    <a16:rowId xmlns:a16="http://schemas.microsoft.com/office/drawing/2014/main" val="10004"/>
                  </a:ext>
                </a:extLst>
              </a:tr>
              <a:tr h="113549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2000" b="1" dirty="0">
                          <a:solidFill>
                            <a:schemeClr val="tx2"/>
                          </a:solidFill>
                          <a:latin typeface="+mn-lt"/>
                        </a:rPr>
                        <a:t>S&amp;P 500 EPS</a:t>
                      </a:r>
                    </a:p>
                  </a:txBody>
                  <a:tcPr anchor="ctr">
                    <a:lnL>
                      <a:noFill/>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$119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$133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$163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$167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$137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$209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$220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$230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$250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extLst>
                  <a:ext uri="{0D108BD9-81ED-4DB2-BD59-A6C34878D82A}">
                    <a16:rowId xmlns:a16="http://schemas.microsoft.com/office/drawing/2014/main" val="10005"/>
                  </a:ext>
                </a:extLst>
              </a:tr>
              <a:tr h="113549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2000" b="1" dirty="0">
                          <a:solidFill>
                            <a:schemeClr val="tx2"/>
                          </a:solidFill>
                          <a:latin typeface="+mn-lt"/>
                        </a:rPr>
                        <a:t>Target Forward P/E</a:t>
                      </a:r>
                    </a:p>
                  </a:txBody>
                  <a:tcPr anchor="ctr">
                    <a:lnL>
                      <a:noFill/>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16.8x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16.4x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15.0x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23.6x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18.0x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21.7x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17.0x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16.0x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extLst>
                  <a:ext uri="{0D108BD9-81ED-4DB2-BD59-A6C34878D82A}">
                    <a16:rowId xmlns:a16="http://schemas.microsoft.com/office/drawing/2014/main" val="10006"/>
                  </a:ext>
                </a:extLst>
              </a:tr>
              <a:tr h="113549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2000" b="1" dirty="0">
                          <a:solidFill>
                            <a:schemeClr val="tx2"/>
                          </a:solidFill>
                          <a:latin typeface="+mn-lt"/>
                        </a:rPr>
                        <a:t>S&amp;P 500 Target Price</a:t>
                      </a:r>
                    </a:p>
                  </a:txBody>
                  <a:tcPr anchor="ctr">
                    <a:lnL>
                      <a:noFill/>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2,239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2,674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2,507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0" dirty="0">
                          <a:solidFill>
                            <a:schemeClr val="tx1"/>
                          </a:solidFill>
                          <a:latin typeface="Verdana" panose="020B0604030504040204" pitchFamily="34" charset="0"/>
                          <a:ea typeface="Verdana" panose="020B0604030504040204" pitchFamily="34" charset="0"/>
                        </a:rPr>
                        <a:t>3,231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Verdana" panose="020B0604030504040204" pitchFamily="34" charset="0"/>
                          <a:ea typeface="Verdana" panose="020B0604030504040204" pitchFamily="34" charset="0"/>
                          <a:cs typeface="Arial" panose="020B0604020202020204" pitchFamily="34" charset="0"/>
                        </a:rPr>
                        <a:t>3,756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a:solidFill>
                            <a:schemeClr val="tx1"/>
                          </a:solidFill>
                          <a:latin typeface="Verdana" panose="020B0604030504040204" pitchFamily="34" charset="0"/>
                          <a:ea typeface="Verdana" panose="020B0604030504040204" pitchFamily="34" charset="0"/>
                          <a:cs typeface="Arial" panose="020B0604020202020204" pitchFamily="34" charset="0"/>
                        </a:rPr>
                        <a:t>4,766</a:t>
                      </a:r>
                      <a:endPar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3,900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4,000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tc>
                  <a:txBody>
                    <a:bodyPr/>
                    <a:lstStyle/>
                    <a:p>
                      <a:pPr algn="ctr"/>
                      <a:r>
                        <a:rPr lang="en-US" sz="2000" b="1" dirty="0">
                          <a:solidFill>
                            <a:schemeClr val="tx1"/>
                          </a:solidFill>
                          <a:latin typeface="Verdana" panose="020B0604030504040204" pitchFamily="34" charset="0"/>
                          <a:ea typeface="Verdana" panose="020B0604030504040204" pitchFamily="34" charset="0"/>
                          <a:cs typeface="Arial" panose="020B060402020202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F3FF"/>
                    </a:solidFill>
                  </a:tcPr>
                </a:tc>
                <a:extLst>
                  <a:ext uri="{0D108BD9-81ED-4DB2-BD59-A6C34878D82A}">
                    <a16:rowId xmlns:a16="http://schemas.microsoft.com/office/drawing/2014/main" val="10007"/>
                  </a:ext>
                </a:extLst>
              </a:tr>
            </a:tbl>
          </a:graphicData>
        </a:graphic>
      </p:graphicFrame>
      <p:sp>
        <p:nvSpPr>
          <p:cNvPr id="16" name="Text Placeholder 3">
            <a:extLst>
              <a:ext uri="{FF2B5EF4-FFF2-40B4-BE49-F238E27FC236}">
                <a16:creationId xmlns:a16="http://schemas.microsoft.com/office/drawing/2014/main" id="{86BC04F3-AB48-47C1-B90B-B64C5022F120}"/>
              </a:ext>
            </a:extLst>
          </p:cNvPr>
          <p:cNvSpPr>
            <a:spLocks noGrp="1"/>
          </p:cNvSpPr>
          <p:nvPr>
            <p:ph type="body" sz="quarter" idx="20"/>
          </p:nvPr>
        </p:nvSpPr>
        <p:spPr>
          <a:xfrm>
            <a:off x="921498" y="12534413"/>
            <a:ext cx="21717000" cy="852488"/>
          </a:xfrm>
        </p:spPr>
        <p:txBody>
          <a:bodyPr>
            <a:normAutofit/>
          </a:bodyPr>
          <a:lstStyle/>
          <a:p>
            <a:r>
              <a:rPr lang="en-US" sz="1400" dirty="0"/>
              <a:t>PCE = Personal Consumption Expenditures. 2016, 2017, 2018, 2019, 2020 and 2021 are actual.</a:t>
            </a:r>
          </a:p>
          <a:p>
            <a:r>
              <a:rPr lang="en-US" sz="1400" dirty="0"/>
              <a:t>Views are as of the date indicated and are subject to change based on market conditions and other factors. These views should not be construed as a recommendation for any specific security or sector.</a:t>
            </a:r>
          </a:p>
          <a:p>
            <a:r>
              <a:rPr lang="en-US" sz="1400" dirty="0"/>
              <a:t>Source: Federated Hermes and the Commerce Department. </a:t>
            </a:r>
          </a:p>
        </p:txBody>
      </p:sp>
    </p:spTree>
    <p:extLst>
      <p:ext uri="{BB962C8B-B14F-4D97-AF65-F5344CB8AC3E}">
        <p14:creationId xmlns:p14="http://schemas.microsoft.com/office/powerpoint/2010/main" val="3643596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96F60-9460-77D9-0CC8-8E0F702881A4}"/>
              </a:ext>
            </a:extLst>
          </p:cNvPr>
          <p:cNvSpPr>
            <a:spLocks noGrp="1"/>
          </p:cNvSpPr>
          <p:nvPr>
            <p:ph type="title"/>
          </p:nvPr>
        </p:nvSpPr>
        <p:spPr/>
        <p:txBody>
          <a:bodyPr/>
          <a:lstStyle/>
          <a:p>
            <a:r>
              <a:rPr lang="en-US" dirty="0"/>
              <a:t>The public is not satisfied</a:t>
            </a:r>
          </a:p>
        </p:txBody>
      </p:sp>
      <p:sp>
        <p:nvSpPr>
          <p:cNvPr id="3" name="Subtitle 2">
            <a:extLst>
              <a:ext uri="{FF2B5EF4-FFF2-40B4-BE49-F238E27FC236}">
                <a16:creationId xmlns:a16="http://schemas.microsoft.com/office/drawing/2014/main" id="{A2EC1CA6-39B3-F6DD-49F5-CAEC5D27A1AD}"/>
              </a:ext>
            </a:extLst>
          </p:cNvPr>
          <p:cNvSpPr>
            <a:spLocks noGrp="1"/>
          </p:cNvSpPr>
          <p:nvPr>
            <p:ph type="subTitle" idx="13"/>
          </p:nvPr>
        </p:nvSpPr>
        <p:spPr/>
        <p:txBody>
          <a:bodyPr/>
          <a:lstStyle/>
          <a:p>
            <a:r>
              <a:rPr lang="en-US" dirty="0"/>
              <a:t>U.S. satisfaction hits an all-time low this election year</a:t>
            </a:r>
          </a:p>
        </p:txBody>
      </p:sp>
      <p:sp>
        <p:nvSpPr>
          <p:cNvPr id="4" name="Text Placeholder 3">
            <a:extLst>
              <a:ext uri="{FF2B5EF4-FFF2-40B4-BE49-F238E27FC236}">
                <a16:creationId xmlns:a16="http://schemas.microsoft.com/office/drawing/2014/main" id="{71CD6B2D-6A14-1659-A5C5-DDF07A5067F7}"/>
              </a:ext>
            </a:extLst>
          </p:cNvPr>
          <p:cNvSpPr>
            <a:spLocks noGrp="1"/>
          </p:cNvSpPr>
          <p:nvPr>
            <p:ph type="body" sz="quarter" idx="20"/>
          </p:nvPr>
        </p:nvSpPr>
        <p:spPr>
          <a:xfrm>
            <a:off x="915989" y="12457756"/>
            <a:ext cx="21717000" cy="852840"/>
          </a:xfrm>
        </p:spPr>
        <p:txBody>
          <a:bodyPr>
            <a:normAutofit/>
          </a:bodyPr>
          <a:lstStyle/>
          <a:p>
            <a:r>
              <a:rPr lang="en-US" sz="1400" dirty="0"/>
              <a:t>Source: Gallup as of November 1, 2022.</a:t>
            </a:r>
          </a:p>
        </p:txBody>
      </p:sp>
      <p:pic>
        <p:nvPicPr>
          <p:cNvPr id="8" name="Picture 7">
            <a:extLst>
              <a:ext uri="{FF2B5EF4-FFF2-40B4-BE49-F238E27FC236}">
                <a16:creationId xmlns:a16="http://schemas.microsoft.com/office/drawing/2014/main" id="{1871C17D-58B1-5ECD-0093-89400CF6432D}"/>
              </a:ext>
            </a:extLst>
          </p:cNvPr>
          <p:cNvPicPr>
            <a:picLocks noChangeAspect="1"/>
          </p:cNvPicPr>
          <p:nvPr/>
        </p:nvPicPr>
        <p:blipFill>
          <a:blip r:embed="rId2"/>
          <a:stretch>
            <a:fillRect/>
          </a:stretch>
        </p:blipFill>
        <p:spPr>
          <a:xfrm>
            <a:off x="3598654" y="2532298"/>
            <a:ext cx="14758341" cy="10198963"/>
          </a:xfrm>
          <a:prstGeom prst="rect">
            <a:avLst/>
          </a:prstGeom>
        </p:spPr>
      </p:pic>
    </p:spTree>
    <p:extLst>
      <p:ext uri="{BB962C8B-B14F-4D97-AF65-F5344CB8AC3E}">
        <p14:creationId xmlns:p14="http://schemas.microsoft.com/office/powerpoint/2010/main" val="3262003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88" y="837276"/>
            <a:ext cx="21717000" cy="950976"/>
          </a:xfrm>
        </p:spPr>
        <p:txBody>
          <a:bodyPr>
            <a:normAutofit/>
          </a:bodyPr>
          <a:lstStyle/>
          <a:p>
            <a:r>
              <a:rPr lang="en-US" sz="5000" dirty="0"/>
              <a:t>Federated Hermes investment focus</a:t>
            </a:r>
          </a:p>
        </p:txBody>
      </p:sp>
      <p:sp>
        <p:nvSpPr>
          <p:cNvPr id="3" name="Subtitle 2"/>
          <p:cNvSpPr>
            <a:spLocks noGrp="1"/>
          </p:cNvSpPr>
          <p:nvPr>
            <p:ph type="subTitle" idx="13"/>
          </p:nvPr>
        </p:nvSpPr>
        <p:spPr>
          <a:xfrm>
            <a:off x="921498" y="1676336"/>
            <a:ext cx="21711490" cy="612067"/>
          </a:xfrm>
        </p:spPr>
        <p:txBody>
          <a:bodyPr/>
          <a:lstStyle/>
          <a:p>
            <a:r>
              <a:rPr lang="en-US" dirty="0"/>
              <a:t>Views are as of November 8, 2022</a:t>
            </a:r>
          </a:p>
        </p:txBody>
      </p:sp>
      <p:sp>
        <p:nvSpPr>
          <p:cNvPr id="7" name="Text Placeholder 1">
            <a:extLst>
              <a:ext uri="{FF2B5EF4-FFF2-40B4-BE49-F238E27FC236}">
                <a16:creationId xmlns:a16="http://schemas.microsoft.com/office/drawing/2014/main" id="{6841A407-C4C5-7341-B08A-0C78CE8DFD4C}"/>
              </a:ext>
            </a:extLst>
          </p:cNvPr>
          <p:cNvSpPr txBox="1">
            <a:spLocks/>
          </p:cNvSpPr>
          <p:nvPr/>
        </p:nvSpPr>
        <p:spPr>
          <a:xfrm>
            <a:off x="12862241" y="2727292"/>
            <a:ext cx="8099022" cy="695552"/>
          </a:xfrm>
          <a:prstGeom prst="roundRect">
            <a:avLst>
              <a:gd name="adj" fmla="val 50000"/>
            </a:avLst>
          </a:prstGeom>
          <a:solidFill>
            <a:schemeClr val="tx2"/>
          </a:solidFill>
        </p:spPr>
        <p:txBody>
          <a:bodyPr vert="horz" wrap="square" lIns="0" tIns="0" rIns="0" bIns="0" rtlCol="0" anchor="ctr" anchorCtr="0">
            <a:normAutofit/>
          </a:bodyPr>
          <a:lstStyle>
            <a:lvl1pPr marL="0" indent="0" algn="ctr" defTabSz="1828800" rtl="0" eaLnBrk="1" latinLnBrk="0" hangingPunct="1">
              <a:lnSpc>
                <a:spcPct val="90000"/>
              </a:lnSpc>
              <a:spcBef>
                <a:spcPts val="2000"/>
              </a:spcBef>
              <a:buFont typeface="Arial" panose="020B0604020202020204" pitchFamily="34" charset="0"/>
              <a:buNone/>
              <a:defRPr sz="3200" kern="1200">
                <a:solidFill>
                  <a:schemeClr val="bg1"/>
                </a:solidFill>
                <a:latin typeface="+mn-lt"/>
                <a:ea typeface="Verdana" panose="020B0604030504040204" pitchFamily="34" charset="0"/>
                <a:cs typeface="Verdana" panose="020B0604030504040204" pitchFamily="34" charset="0"/>
              </a:defRPr>
            </a:lvl1pPr>
            <a:lvl2pPr marL="914400" indent="0" algn="l" defTabSz="1828800" rtl="0" eaLnBrk="1" latinLnBrk="0" hangingPunct="1">
              <a:lnSpc>
                <a:spcPct val="90000"/>
              </a:lnSpc>
              <a:spcBef>
                <a:spcPts val="1000"/>
              </a:spcBef>
              <a:buFont typeface="Arial" panose="020B0604020202020204" pitchFamily="34" charset="0"/>
              <a:buNone/>
              <a:defRPr sz="3600" kern="1200">
                <a:solidFill>
                  <a:schemeClr val="tx2"/>
                </a:solidFill>
                <a:latin typeface="+mn-lt"/>
                <a:ea typeface="Verdana" panose="020B0604030504040204" pitchFamily="34" charset="0"/>
                <a:cs typeface="Verdana" panose="020B0604030504040204" pitchFamily="34" charset="0"/>
              </a:defRPr>
            </a:lvl2pPr>
            <a:lvl3pPr marL="1828800" indent="0" algn="l" defTabSz="18288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Verdana" panose="020B0604030504040204" pitchFamily="34" charset="0"/>
                <a:cs typeface="Verdana" panose="020B0604030504040204" pitchFamily="34" charset="0"/>
              </a:defRPr>
            </a:lvl3pPr>
            <a:lvl4pPr marL="2743200" indent="0" algn="l" defTabSz="18288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Verdana" panose="020B0604030504040204" pitchFamily="34" charset="0"/>
                <a:cs typeface="Verdana" panose="020B0604030504040204" pitchFamily="34" charset="0"/>
              </a:defRPr>
            </a:lvl4pPr>
            <a:lvl5pPr marL="3657600" indent="0" algn="l" defTabSz="18288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FFFFF"/>
                </a:solidFill>
                <a:effectLst/>
                <a:uLnTx/>
                <a:uFillTx/>
                <a:latin typeface="Verdana" panose="020B0604030504040204"/>
                <a:ea typeface="Verdana" panose="020B0604030504040204" pitchFamily="34" charset="0"/>
              </a:rPr>
              <a:t>Recommended Sector Allocation</a:t>
            </a:r>
          </a:p>
        </p:txBody>
      </p:sp>
      <p:sp>
        <p:nvSpPr>
          <p:cNvPr id="9" name="Text Placeholder 20">
            <a:extLst>
              <a:ext uri="{FF2B5EF4-FFF2-40B4-BE49-F238E27FC236}">
                <a16:creationId xmlns:a16="http://schemas.microsoft.com/office/drawing/2014/main" id="{A34BCFC6-7A30-0840-9E10-B7592D3D5C04}"/>
              </a:ext>
            </a:extLst>
          </p:cNvPr>
          <p:cNvSpPr txBox="1">
            <a:spLocks/>
          </p:cNvSpPr>
          <p:nvPr/>
        </p:nvSpPr>
        <p:spPr>
          <a:xfrm>
            <a:off x="12686343" y="3448588"/>
            <a:ext cx="2609359" cy="3797476"/>
          </a:xfrm>
          <a:prstGeom prst="rect">
            <a:avLst/>
          </a:prstGeom>
        </p:spPr>
        <p:txBody>
          <a:bodyPr vert="horz" lIns="91440" tIns="45720" rIns="91440" bIns="45720" rtlCol="0">
            <a:normAutofit/>
          </a:bodyPr>
          <a:lstStyle>
            <a:lvl1pPr marL="457200" indent="-457200" algn="l" defTabSz="1828800" rtl="0" eaLnBrk="1" latinLnBrk="0" hangingPunct="1">
              <a:lnSpc>
                <a:spcPts val="2800"/>
              </a:lnSpc>
              <a:spcBef>
                <a:spcPts val="2000"/>
              </a:spcBef>
              <a:spcAft>
                <a:spcPts val="1200"/>
              </a:spcAft>
              <a:buFontTx/>
              <a:buBlip>
                <a:blip r:embed="rId3"/>
              </a:buBlip>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14400" indent="-457200" algn="l" defTabSz="1828800" rtl="0" eaLnBrk="1" latinLnBrk="0" hangingPunct="1">
              <a:lnSpc>
                <a:spcPts val="2800"/>
              </a:lnSpc>
              <a:spcBef>
                <a:spcPts val="1000"/>
              </a:spcBef>
              <a:buClr>
                <a:schemeClr val="accent2"/>
              </a:buClr>
              <a:buSzPct val="150000"/>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ts val="2800"/>
              </a:lnSpc>
              <a:spcBef>
                <a:spcPts val="2000"/>
              </a:spcBef>
              <a:spcAft>
                <a:spcPts val="600"/>
              </a:spcAft>
              <a:buClr>
                <a:srgbClr val="012169"/>
              </a:buClr>
              <a:buSzTx/>
              <a:buFontTx/>
              <a:buNone/>
              <a:tabLst/>
              <a:defRPr/>
            </a:pPr>
            <a:r>
              <a:rPr kumimoji="0" lang="en-US" sz="2400" b="1" i="0" u="none" strike="noStrike" kern="1200" cap="none" spc="0" normalizeH="0" baseline="0" noProof="0" dirty="0">
                <a:ln>
                  <a:noFill/>
                </a:ln>
                <a:solidFill>
                  <a:srgbClr val="012069"/>
                </a:solidFill>
                <a:effectLst/>
                <a:uLnTx/>
                <a:uFillTx/>
                <a:latin typeface="Verdana" panose="020B0604030504040204" pitchFamily="34" charset="0"/>
                <a:ea typeface="Verdana" panose="020B0604030504040204" pitchFamily="34" charset="0"/>
              </a:rPr>
              <a:t>Overweight</a:t>
            </a:r>
          </a:p>
          <a:p>
            <a:pPr marL="457200" marR="0" lvl="1" indent="-457200" algn="l" defTabSz="1828800" rtl="0" eaLnBrk="1" fontAlgn="auto" latinLnBrk="0" hangingPunct="1">
              <a:lnSpc>
                <a:spcPts val="2800"/>
              </a:lnSpc>
              <a:spcBef>
                <a:spcPts val="1000"/>
              </a:spcBef>
              <a:spcAft>
                <a:spcPts val="0"/>
              </a:spcAft>
              <a:buClr>
                <a:srgbClr val="012169"/>
              </a:buClr>
              <a:buSzPct val="150000"/>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Energy</a:t>
            </a:r>
          </a:p>
          <a:p>
            <a:pPr marL="457200" marR="0" lvl="1" indent="-457200" algn="l" defTabSz="1828800" rtl="0" eaLnBrk="1" fontAlgn="auto" latinLnBrk="0" hangingPunct="1">
              <a:lnSpc>
                <a:spcPts val="2800"/>
              </a:lnSpc>
              <a:spcBef>
                <a:spcPts val="1000"/>
              </a:spcBef>
              <a:spcAft>
                <a:spcPts val="0"/>
              </a:spcAft>
              <a:buClr>
                <a:srgbClr val="012169"/>
              </a:buClr>
              <a:buSzPct val="150000"/>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Health Care</a:t>
            </a:r>
          </a:p>
          <a:p>
            <a:pPr marL="457200" marR="0" lvl="1" indent="-457200" algn="l" defTabSz="1828800" rtl="0" eaLnBrk="1" fontAlgn="auto" latinLnBrk="0" hangingPunct="1">
              <a:lnSpc>
                <a:spcPts val="2800"/>
              </a:lnSpc>
              <a:spcBef>
                <a:spcPts val="1000"/>
              </a:spcBef>
              <a:spcAft>
                <a:spcPts val="0"/>
              </a:spcAft>
              <a:buClr>
                <a:srgbClr val="012169"/>
              </a:buClr>
              <a:buSzPct val="150000"/>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Staples</a:t>
            </a:r>
          </a:p>
          <a:p>
            <a:pPr marL="457200" marR="0" lvl="1" indent="-457200" algn="l" defTabSz="1828800" rtl="0" eaLnBrk="1" fontAlgn="auto" latinLnBrk="0" hangingPunct="1">
              <a:lnSpc>
                <a:spcPts val="2800"/>
              </a:lnSpc>
              <a:spcBef>
                <a:spcPts val="1000"/>
              </a:spcBef>
              <a:spcAft>
                <a:spcPts val="0"/>
              </a:spcAft>
              <a:buClr>
                <a:srgbClr val="012169"/>
              </a:buClr>
              <a:buSzPct val="150000"/>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Utilities</a:t>
            </a:r>
          </a:p>
          <a:p>
            <a:pPr marL="457200" marR="0" lvl="1" indent="-457200" algn="l" defTabSz="1828800" rtl="0" eaLnBrk="1" fontAlgn="auto" latinLnBrk="0" hangingPunct="1">
              <a:lnSpc>
                <a:spcPts val="2800"/>
              </a:lnSpc>
              <a:spcBef>
                <a:spcPts val="1000"/>
              </a:spcBef>
              <a:spcAft>
                <a:spcPts val="0"/>
              </a:spcAft>
              <a:buClr>
                <a:srgbClr val="012169"/>
              </a:buClr>
              <a:buSzPct val="150000"/>
              <a:buFont typeface="Arial" panose="020B0604020202020204" pitchFamily="34" charset="0"/>
              <a:buChar char="•"/>
              <a:tabLst/>
              <a:defRPr/>
            </a:pPr>
            <a:endPar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p:txBody>
      </p:sp>
      <p:sp>
        <p:nvSpPr>
          <p:cNvPr id="10" name="Text Placeholder 20">
            <a:extLst>
              <a:ext uri="{FF2B5EF4-FFF2-40B4-BE49-F238E27FC236}">
                <a16:creationId xmlns:a16="http://schemas.microsoft.com/office/drawing/2014/main" id="{A34BCFC6-7A30-0840-9E10-B7592D3D5C04}"/>
              </a:ext>
            </a:extLst>
          </p:cNvPr>
          <p:cNvSpPr txBox="1">
            <a:spLocks/>
          </p:cNvSpPr>
          <p:nvPr/>
        </p:nvSpPr>
        <p:spPr>
          <a:xfrm>
            <a:off x="15685447" y="3448588"/>
            <a:ext cx="2428524" cy="3014747"/>
          </a:xfrm>
          <a:prstGeom prst="rect">
            <a:avLst/>
          </a:prstGeom>
        </p:spPr>
        <p:txBody>
          <a:bodyPr vert="horz" lIns="91440" tIns="45720" rIns="91440" bIns="45720" rtlCol="0">
            <a:noAutofit/>
          </a:bodyPr>
          <a:lstStyle>
            <a:lvl1pPr marL="457200" indent="-457200" algn="l" defTabSz="1828800" rtl="0" eaLnBrk="1" latinLnBrk="0" hangingPunct="1">
              <a:lnSpc>
                <a:spcPts val="2800"/>
              </a:lnSpc>
              <a:spcBef>
                <a:spcPts val="2000"/>
              </a:spcBef>
              <a:spcAft>
                <a:spcPts val="1200"/>
              </a:spcAft>
              <a:buFontTx/>
              <a:buBlip>
                <a:blip r:embed="rId3"/>
              </a:buBlip>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14400" indent="-457200" algn="l" defTabSz="1828800" rtl="0" eaLnBrk="1" latinLnBrk="0" hangingPunct="1">
              <a:lnSpc>
                <a:spcPts val="2800"/>
              </a:lnSpc>
              <a:spcBef>
                <a:spcPts val="1000"/>
              </a:spcBef>
              <a:buClr>
                <a:schemeClr val="accent2"/>
              </a:buClr>
              <a:buSzPct val="150000"/>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ts val="2800"/>
              </a:lnSpc>
              <a:spcBef>
                <a:spcPts val="2000"/>
              </a:spcBef>
              <a:spcAft>
                <a:spcPts val="600"/>
              </a:spcAft>
              <a:buClr>
                <a:srgbClr val="012169"/>
              </a:buClr>
              <a:buSzTx/>
              <a:buFontTx/>
              <a:buNone/>
              <a:tabLst/>
              <a:defRPr/>
            </a:pPr>
            <a:r>
              <a:rPr kumimoji="0" lang="en-US" sz="2400" b="1" i="0" u="none" strike="noStrike" kern="1200" cap="none" spc="0" normalizeH="0" baseline="0" noProof="0" dirty="0">
                <a:ln>
                  <a:noFill/>
                </a:ln>
                <a:solidFill>
                  <a:srgbClr val="012069"/>
                </a:solidFill>
                <a:effectLst/>
                <a:uLnTx/>
                <a:uFillTx/>
                <a:latin typeface="Verdana" panose="020B0604030504040204" pitchFamily="34" charset="0"/>
                <a:ea typeface="Verdana" panose="020B0604030504040204" pitchFamily="34" charset="0"/>
              </a:rPr>
              <a:t>Neutra</a:t>
            </a:r>
            <a:r>
              <a:rPr kumimoji="0" lang="en-US" sz="2000" b="1" i="0" u="none" strike="noStrike" kern="1200" cap="none" spc="0" normalizeH="0" baseline="0" noProof="0" dirty="0">
                <a:ln>
                  <a:noFill/>
                </a:ln>
                <a:solidFill>
                  <a:srgbClr val="012069"/>
                </a:solidFill>
                <a:effectLst/>
                <a:uLnTx/>
                <a:uFillTx/>
                <a:latin typeface="Verdana" panose="020B0604030504040204" pitchFamily="34" charset="0"/>
                <a:ea typeface="Verdana" panose="020B0604030504040204" pitchFamily="34" charset="0"/>
              </a:rPr>
              <a:t>l</a:t>
            </a: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457200" marR="0" lvl="1" indent="-457200" algn="l" defTabSz="1828800" rtl="0" eaLnBrk="1" fontAlgn="auto" latinLnBrk="0" hangingPunct="1">
              <a:lnSpc>
                <a:spcPts val="2800"/>
              </a:lnSpc>
              <a:spcBef>
                <a:spcPts val="1000"/>
              </a:spcBef>
              <a:spcAft>
                <a:spcPts val="0"/>
              </a:spcAft>
              <a:buClr>
                <a:srgbClr val="012169"/>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Industrials</a:t>
            </a:r>
          </a:p>
          <a:p>
            <a:pPr marL="457200" marR="0" lvl="1" indent="-457200" algn="l" defTabSz="1828800" rtl="0" eaLnBrk="1" fontAlgn="auto" latinLnBrk="0" hangingPunct="1">
              <a:lnSpc>
                <a:spcPts val="2800"/>
              </a:lnSpc>
              <a:spcBef>
                <a:spcPts val="1000"/>
              </a:spcBef>
              <a:spcAft>
                <a:spcPts val="0"/>
              </a:spcAft>
              <a:buClr>
                <a:srgbClr val="012169"/>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REITs</a:t>
            </a:r>
          </a:p>
          <a:p>
            <a:pPr marL="457200" marR="0" lvl="1" indent="-457200" algn="l" defTabSz="1828800" rtl="0" eaLnBrk="1" fontAlgn="auto" latinLnBrk="0" hangingPunct="1">
              <a:lnSpc>
                <a:spcPts val="2800"/>
              </a:lnSpc>
              <a:spcBef>
                <a:spcPts val="1000"/>
              </a:spcBef>
              <a:spcAft>
                <a:spcPts val="0"/>
              </a:spcAft>
              <a:buClr>
                <a:srgbClr val="012169"/>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Financials</a:t>
            </a:r>
          </a:p>
          <a:p>
            <a:pPr marL="457200" marR="0" lvl="1" indent="-457200" algn="l" defTabSz="1828800" rtl="0" eaLnBrk="1" fontAlgn="auto" latinLnBrk="0" hangingPunct="1">
              <a:lnSpc>
                <a:spcPts val="2800"/>
              </a:lnSpc>
              <a:spcBef>
                <a:spcPts val="1000"/>
              </a:spcBef>
              <a:spcAft>
                <a:spcPts val="0"/>
              </a:spcAft>
              <a:buClr>
                <a:srgbClr val="012169"/>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Materials</a:t>
            </a:r>
          </a:p>
          <a:p>
            <a:pPr marL="0" marR="0" lvl="1" indent="0" algn="l" defTabSz="1828800" rtl="0" eaLnBrk="1" fontAlgn="auto" latinLnBrk="0" hangingPunct="1">
              <a:lnSpc>
                <a:spcPts val="2800"/>
              </a:lnSpc>
              <a:spcBef>
                <a:spcPts val="1000"/>
              </a:spcBef>
              <a:spcAft>
                <a:spcPts val="0"/>
              </a:spcAft>
              <a:buClr>
                <a:srgbClr val="012169"/>
              </a:buClr>
              <a:buSzPct val="15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457200" marR="0" lvl="1" indent="-457200" algn="l" defTabSz="1828800" rtl="0" eaLnBrk="1" fontAlgn="auto" latinLnBrk="0" hangingPunct="1">
              <a:lnSpc>
                <a:spcPts val="2800"/>
              </a:lnSpc>
              <a:spcBef>
                <a:spcPts val="1000"/>
              </a:spcBef>
              <a:spcAft>
                <a:spcPts val="0"/>
              </a:spcAft>
              <a:buClr>
                <a:srgbClr val="012169"/>
              </a:buClr>
              <a:buSzPct val="150000"/>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p:txBody>
      </p:sp>
      <p:sp>
        <p:nvSpPr>
          <p:cNvPr id="11" name="Text Placeholder 20">
            <a:extLst>
              <a:ext uri="{FF2B5EF4-FFF2-40B4-BE49-F238E27FC236}">
                <a16:creationId xmlns:a16="http://schemas.microsoft.com/office/drawing/2014/main" id="{A34BCFC6-7A30-0840-9E10-B7592D3D5C04}"/>
              </a:ext>
            </a:extLst>
          </p:cNvPr>
          <p:cNvSpPr txBox="1">
            <a:spLocks/>
          </p:cNvSpPr>
          <p:nvPr/>
        </p:nvSpPr>
        <p:spPr>
          <a:xfrm>
            <a:off x="18327817" y="3448589"/>
            <a:ext cx="2457636" cy="2405146"/>
          </a:xfrm>
          <a:prstGeom prst="rect">
            <a:avLst/>
          </a:prstGeom>
        </p:spPr>
        <p:txBody>
          <a:bodyPr vert="horz" lIns="91440" tIns="45720" rIns="91440" bIns="45720" rtlCol="0">
            <a:normAutofit/>
          </a:bodyPr>
          <a:lstStyle>
            <a:lvl1pPr marL="457200" indent="-457200" algn="l" defTabSz="1828800" rtl="0" eaLnBrk="1" latinLnBrk="0" hangingPunct="1">
              <a:lnSpc>
                <a:spcPts val="2800"/>
              </a:lnSpc>
              <a:spcBef>
                <a:spcPts val="2000"/>
              </a:spcBef>
              <a:spcAft>
                <a:spcPts val="1200"/>
              </a:spcAft>
              <a:buFontTx/>
              <a:buBlip>
                <a:blip r:embed="rId3"/>
              </a:buBlip>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14400" indent="-457200" algn="l" defTabSz="1828800" rtl="0" eaLnBrk="1" latinLnBrk="0" hangingPunct="1">
              <a:lnSpc>
                <a:spcPts val="2800"/>
              </a:lnSpc>
              <a:spcBef>
                <a:spcPts val="1000"/>
              </a:spcBef>
              <a:buClr>
                <a:schemeClr val="accent2"/>
              </a:buClr>
              <a:buSzPct val="150000"/>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ts val="2800"/>
              </a:lnSpc>
              <a:spcBef>
                <a:spcPts val="2000"/>
              </a:spcBef>
              <a:spcAft>
                <a:spcPts val="600"/>
              </a:spcAft>
              <a:buClr>
                <a:srgbClr val="012169"/>
              </a:buClr>
              <a:buSzTx/>
              <a:buFontTx/>
              <a:buNone/>
              <a:tabLst/>
              <a:defRPr/>
            </a:pPr>
            <a:r>
              <a:rPr kumimoji="0" lang="en-US" sz="2400" b="1" i="0" u="none" strike="noStrike" kern="1200" cap="none" spc="0" normalizeH="0" baseline="0" noProof="0" dirty="0">
                <a:ln>
                  <a:noFill/>
                </a:ln>
                <a:solidFill>
                  <a:srgbClr val="012069"/>
                </a:solidFill>
                <a:effectLst/>
                <a:uLnTx/>
                <a:uFillTx/>
                <a:latin typeface="Verdana" panose="020B0604030504040204" pitchFamily="34" charset="0"/>
                <a:ea typeface="Verdana" panose="020B0604030504040204" pitchFamily="34" charset="0"/>
              </a:rPr>
              <a:t>Underweight</a:t>
            </a: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457200" marR="0" lvl="1" indent="-457200" algn="l" defTabSz="1828800" rtl="0" eaLnBrk="1" fontAlgn="auto" latinLnBrk="0" hangingPunct="1">
              <a:lnSpc>
                <a:spcPts val="2800"/>
              </a:lnSpc>
              <a:spcBef>
                <a:spcPts val="1000"/>
              </a:spcBef>
              <a:spcAft>
                <a:spcPts val="0"/>
              </a:spcAft>
              <a:buClr>
                <a:srgbClr val="012169"/>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Comm. Services</a:t>
            </a:r>
          </a:p>
          <a:p>
            <a:pPr marL="457200" marR="0" lvl="1" indent="-457200" algn="l" defTabSz="1828800" rtl="0" eaLnBrk="1" fontAlgn="auto" latinLnBrk="0" hangingPunct="1">
              <a:lnSpc>
                <a:spcPts val="2800"/>
              </a:lnSpc>
              <a:spcBef>
                <a:spcPts val="1000"/>
              </a:spcBef>
              <a:spcAft>
                <a:spcPts val="0"/>
              </a:spcAft>
              <a:buClr>
                <a:srgbClr val="012169"/>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Discretionary</a:t>
            </a:r>
          </a:p>
          <a:p>
            <a:pPr marL="457200" marR="0" lvl="1" indent="-457200" algn="l" defTabSz="1828800" rtl="0" eaLnBrk="1" fontAlgn="auto" latinLnBrk="0" hangingPunct="1">
              <a:lnSpc>
                <a:spcPts val="2800"/>
              </a:lnSpc>
              <a:spcBef>
                <a:spcPts val="1000"/>
              </a:spcBef>
              <a:spcAft>
                <a:spcPts val="0"/>
              </a:spcAft>
              <a:buClr>
                <a:srgbClr val="012169"/>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Technology</a:t>
            </a:r>
          </a:p>
        </p:txBody>
      </p:sp>
      <p:sp>
        <p:nvSpPr>
          <p:cNvPr id="13" name="Text Placeholder 8">
            <a:extLst>
              <a:ext uri="{FF2B5EF4-FFF2-40B4-BE49-F238E27FC236}">
                <a16:creationId xmlns:a16="http://schemas.microsoft.com/office/drawing/2014/main" id="{9D553B8A-6336-0742-87D4-749C2FB2FB36}"/>
              </a:ext>
            </a:extLst>
          </p:cNvPr>
          <p:cNvSpPr txBox="1">
            <a:spLocks/>
          </p:cNvSpPr>
          <p:nvPr/>
        </p:nvSpPr>
        <p:spPr>
          <a:xfrm>
            <a:off x="3148495" y="3443410"/>
            <a:ext cx="5790231" cy="2788206"/>
          </a:xfrm>
          <a:prstGeom prst="rect">
            <a:avLst/>
          </a:prstGeom>
        </p:spPr>
        <p:txBody>
          <a:bodyPr vert="horz" lIns="91440" tIns="45720" rIns="91440" bIns="45720" rtlCol="0">
            <a:normAutofit/>
          </a:bodyPr>
          <a:lstStyle>
            <a:lvl1pPr marL="457200" indent="-457200" algn="l" defTabSz="1828800" rtl="0" eaLnBrk="1" latinLnBrk="0" hangingPunct="1">
              <a:lnSpc>
                <a:spcPts val="2800"/>
              </a:lnSpc>
              <a:spcBef>
                <a:spcPts val="2000"/>
              </a:spcBef>
              <a:spcAft>
                <a:spcPts val="1200"/>
              </a:spcAft>
              <a:buFontTx/>
              <a:buBlip>
                <a:blip r:embed="rId3"/>
              </a:buBlip>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14400" indent="-457200" algn="l" defTabSz="1828800" rtl="0" eaLnBrk="1" latinLnBrk="0" hangingPunct="1">
              <a:lnSpc>
                <a:spcPts val="2800"/>
              </a:lnSpc>
              <a:spcBef>
                <a:spcPts val="1000"/>
              </a:spcBef>
              <a:buClr>
                <a:schemeClr val="accent2"/>
              </a:buClr>
              <a:buSzPct val="150000"/>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marR="0" lvl="1" indent="-457200" algn="l" defTabSz="1828800" rtl="0" eaLnBrk="1" fontAlgn="auto" latinLnBrk="0" hangingPunct="1">
              <a:lnSpc>
                <a:spcPts val="2800"/>
              </a:lnSpc>
              <a:spcBef>
                <a:spcPts val="1000"/>
              </a:spcBef>
              <a:spcAft>
                <a:spcPts val="0"/>
              </a:spcAft>
              <a:buClr>
                <a:srgbClr val="00A3E0"/>
              </a:buClr>
              <a:buSzPct val="150000"/>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Equity – 1% Underweight</a:t>
            </a:r>
          </a:p>
          <a:p>
            <a:pPr marL="914400" marR="0" lvl="1" indent="-457200" algn="l" defTabSz="1828800" rtl="0" eaLnBrk="1" fontAlgn="auto" latinLnBrk="0" hangingPunct="1">
              <a:lnSpc>
                <a:spcPts val="2800"/>
              </a:lnSpc>
              <a:spcBef>
                <a:spcPts val="1000"/>
              </a:spcBef>
              <a:spcAft>
                <a:spcPts val="0"/>
              </a:spcAft>
              <a:buClr>
                <a:srgbClr val="00A3E0"/>
              </a:buClr>
              <a:buSzPct val="150000"/>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Bonds – 7% Underweight</a:t>
            </a:r>
          </a:p>
          <a:p>
            <a:pPr marL="914400" marR="0" lvl="1" indent="-457200" algn="l" defTabSz="1828800" rtl="0" eaLnBrk="1" fontAlgn="auto" latinLnBrk="0" hangingPunct="1">
              <a:lnSpc>
                <a:spcPts val="2800"/>
              </a:lnSpc>
              <a:spcBef>
                <a:spcPts val="1000"/>
              </a:spcBef>
              <a:spcAft>
                <a:spcPts val="0"/>
              </a:spcAft>
              <a:buClr>
                <a:srgbClr val="00A3E0"/>
              </a:buClr>
              <a:buSzPct val="150000"/>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Cash –   7% Overweight</a:t>
            </a:r>
          </a:p>
          <a:p>
            <a:pPr marL="914400" marR="0" lvl="1" indent="-457200" algn="l" defTabSz="1828800" rtl="0" eaLnBrk="1" fontAlgn="auto" latinLnBrk="0" hangingPunct="1">
              <a:lnSpc>
                <a:spcPts val="2800"/>
              </a:lnSpc>
              <a:spcBef>
                <a:spcPts val="1000"/>
              </a:spcBef>
              <a:spcAft>
                <a:spcPts val="0"/>
              </a:spcAft>
              <a:buClr>
                <a:srgbClr val="00A3E0"/>
              </a:buClr>
              <a:buSzPct val="150000"/>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Fixed Income Duration – 100%</a:t>
            </a:r>
          </a:p>
        </p:txBody>
      </p:sp>
      <p:sp>
        <p:nvSpPr>
          <p:cNvPr id="15" name="TextBox 14"/>
          <p:cNvSpPr txBox="1"/>
          <p:nvPr/>
        </p:nvSpPr>
        <p:spPr>
          <a:xfrm>
            <a:off x="6480040" y="6411355"/>
            <a:ext cx="941294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Verdana" panose="020B0604030504040204"/>
                <a:ea typeface="+mn-ea"/>
                <a:cs typeface="+mn-cs"/>
              </a:rPr>
              <a:t>Asset Allocation Matrix</a:t>
            </a:r>
          </a:p>
        </p:txBody>
      </p:sp>
      <p:sp>
        <p:nvSpPr>
          <p:cNvPr id="16" name="Text Placeholder 1">
            <a:extLst>
              <a:ext uri="{FF2B5EF4-FFF2-40B4-BE49-F238E27FC236}">
                <a16:creationId xmlns:a16="http://schemas.microsoft.com/office/drawing/2014/main" id="{6841A407-C4C5-7341-B08A-0C78CE8DFD4C}"/>
              </a:ext>
            </a:extLst>
          </p:cNvPr>
          <p:cNvSpPr txBox="1">
            <a:spLocks/>
          </p:cNvSpPr>
          <p:nvPr/>
        </p:nvSpPr>
        <p:spPr>
          <a:xfrm>
            <a:off x="1148925" y="7247262"/>
            <a:ext cx="10383712" cy="695552"/>
          </a:xfrm>
          <a:prstGeom prst="roundRect">
            <a:avLst>
              <a:gd name="adj" fmla="val 50000"/>
            </a:avLst>
          </a:prstGeom>
          <a:solidFill>
            <a:schemeClr val="accent2"/>
          </a:solidFill>
        </p:spPr>
        <p:txBody>
          <a:bodyPr vert="horz" wrap="square" lIns="0" tIns="0" rIns="0" bIns="0" rtlCol="0" anchor="ctr" anchorCtr="0">
            <a:normAutofit/>
          </a:bodyPr>
          <a:lstStyle>
            <a:lvl1pPr marL="0" indent="0" algn="ctr" defTabSz="1828800" rtl="0" eaLnBrk="1" latinLnBrk="0" hangingPunct="1">
              <a:lnSpc>
                <a:spcPct val="90000"/>
              </a:lnSpc>
              <a:spcBef>
                <a:spcPts val="2000"/>
              </a:spcBef>
              <a:buFont typeface="Arial" panose="020B0604020202020204" pitchFamily="34" charset="0"/>
              <a:buNone/>
              <a:defRPr sz="3200" kern="1200">
                <a:solidFill>
                  <a:schemeClr val="bg1"/>
                </a:solidFill>
                <a:latin typeface="+mn-lt"/>
                <a:ea typeface="Verdana" panose="020B0604030504040204" pitchFamily="34" charset="0"/>
                <a:cs typeface="Verdana" panose="020B0604030504040204" pitchFamily="34" charset="0"/>
              </a:defRPr>
            </a:lvl1pPr>
            <a:lvl2pPr marL="914400" indent="0" algn="l" defTabSz="1828800" rtl="0" eaLnBrk="1" latinLnBrk="0" hangingPunct="1">
              <a:lnSpc>
                <a:spcPct val="90000"/>
              </a:lnSpc>
              <a:spcBef>
                <a:spcPts val="1000"/>
              </a:spcBef>
              <a:buFont typeface="Arial" panose="020B0604020202020204" pitchFamily="34" charset="0"/>
              <a:buNone/>
              <a:defRPr sz="3600" kern="1200">
                <a:solidFill>
                  <a:schemeClr val="tx2"/>
                </a:solidFill>
                <a:latin typeface="+mn-lt"/>
                <a:ea typeface="Verdana" panose="020B0604030504040204" pitchFamily="34" charset="0"/>
                <a:cs typeface="Verdana" panose="020B0604030504040204" pitchFamily="34" charset="0"/>
              </a:defRPr>
            </a:lvl2pPr>
            <a:lvl3pPr marL="1828800" indent="0" algn="l" defTabSz="18288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Verdana" panose="020B0604030504040204" pitchFamily="34" charset="0"/>
                <a:cs typeface="Verdana" panose="020B0604030504040204" pitchFamily="34" charset="0"/>
              </a:defRPr>
            </a:lvl3pPr>
            <a:lvl4pPr marL="2743200" indent="0" algn="l" defTabSz="18288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Verdana" panose="020B0604030504040204" pitchFamily="34" charset="0"/>
                <a:cs typeface="Verdana" panose="020B0604030504040204" pitchFamily="34" charset="0"/>
              </a:defRPr>
            </a:lvl4pPr>
            <a:lvl5pPr marL="3657600" indent="0" algn="l" defTabSz="18288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FFFFF"/>
                </a:solidFill>
                <a:effectLst/>
                <a:uLnTx/>
                <a:uFillTx/>
                <a:latin typeface="Verdana" panose="020B0604030504040204"/>
                <a:ea typeface="Verdana" panose="020B0604030504040204" pitchFamily="34" charset="0"/>
              </a:rPr>
              <a:t>Equities</a:t>
            </a:r>
          </a:p>
        </p:txBody>
      </p:sp>
      <p:sp>
        <p:nvSpPr>
          <p:cNvPr id="17" name="Text Placeholder 20">
            <a:extLst>
              <a:ext uri="{FF2B5EF4-FFF2-40B4-BE49-F238E27FC236}">
                <a16:creationId xmlns:a16="http://schemas.microsoft.com/office/drawing/2014/main" id="{A34BCFC6-7A30-0840-9E10-B7592D3D5C04}"/>
              </a:ext>
            </a:extLst>
          </p:cNvPr>
          <p:cNvSpPr txBox="1">
            <a:spLocks/>
          </p:cNvSpPr>
          <p:nvPr/>
        </p:nvSpPr>
        <p:spPr>
          <a:xfrm>
            <a:off x="1406930" y="7964856"/>
            <a:ext cx="3227170" cy="2066055"/>
          </a:xfrm>
          <a:prstGeom prst="rect">
            <a:avLst/>
          </a:prstGeom>
        </p:spPr>
        <p:txBody>
          <a:bodyPr vert="horz" lIns="91440" tIns="45720" rIns="91440" bIns="45720" rtlCol="0">
            <a:noAutofit/>
          </a:bodyPr>
          <a:lstStyle>
            <a:lvl1pPr marL="457200" indent="-457200" algn="l" defTabSz="1828800" rtl="0" eaLnBrk="1" latinLnBrk="0" hangingPunct="1">
              <a:lnSpc>
                <a:spcPts val="2800"/>
              </a:lnSpc>
              <a:spcBef>
                <a:spcPts val="2000"/>
              </a:spcBef>
              <a:spcAft>
                <a:spcPts val="1200"/>
              </a:spcAft>
              <a:buFontTx/>
              <a:buBlip>
                <a:blip r:embed="rId3"/>
              </a:buBlip>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14400" indent="-457200" algn="l" defTabSz="1828800" rtl="0" eaLnBrk="1" latinLnBrk="0" hangingPunct="1">
              <a:lnSpc>
                <a:spcPts val="2800"/>
              </a:lnSpc>
              <a:spcBef>
                <a:spcPts val="1000"/>
              </a:spcBef>
              <a:buClr>
                <a:schemeClr val="accent2"/>
              </a:buClr>
              <a:buSzPct val="150000"/>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ts val="2800"/>
              </a:lnSpc>
              <a:spcBef>
                <a:spcPts val="2000"/>
              </a:spcBef>
              <a:spcAft>
                <a:spcPts val="600"/>
              </a:spcAft>
              <a:buClrTx/>
              <a:buSzTx/>
              <a:buFontTx/>
              <a:buNone/>
              <a:tabLst/>
              <a:defRPr/>
            </a:pPr>
            <a:r>
              <a:rPr kumimoji="0" lang="en-US" sz="2400" b="1" i="0" u="none" strike="noStrike" kern="1200" cap="none" spc="0" normalizeH="0" baseline="0" noProof="0" dirty="0">
                <a:ln>
                  <a:noFill/>
                </a:ln>
                <a:solidFill>
                  <a:srgbClr val="012069"/>
                </a:solidFill>
                <a:effectLst/>
                <a:uLnTx/>
                <a:uFillTx/>
                <a:latin typeface="Verdana" panose="020B0604030504040204" pitchFamily="34" charset="0"/>
                <a:ea typeface="Verdana" panose="020B0604030504040204" pitchFamily="34" charset="0"/>
              </a:rPr>
              <a:t>Overweight</a:t>
            </a:r>
          </a:p>
          <a:p>
            <a:pPr marL="457200" marR="0" lvl="1" indent="-457200" algn="l" defTabSz="1828800" rtl="0" eaLnBrk="1" fontAlgn="auto" latinLnBrk="0" hangingPunct="1">
              <a:lnSpc>
                <a:spcPts val="2800"/>
              </a:lnSpc>
              <a:spcBef>
                <a:spcPts val="1000"/>
              </a:spcBef>
              <a:spcAft>
                <a:spcPts val="0"/>
              </a:spcAft>
              <a:buClr>
                <a:srgbClr val="78BE20"/>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U.S. Small Cap Value</a:t>
            </a:r>
          </a:p>
          <a:p>
            <a:pPr marL="457200" marR="0" lvl="1" indent="-457200" algn="l" defTabSz="1828800" rtl="0" eaLnBrk="1" fontAlgn="auto" latinLnBrk="0" hangingPunct="1">
              <a:lnSpc>
                <a:spcPts val="2800"/>
              </a:lnSpc>
              <a:spcBef>
                <a:spcPts val="1000"/>
              </a:spcBef>
              <a:spcAft>
                <a:spcPts val="0"/>
              </a:spcAft>
              <a:buClr>
                <a:srgbClr val="78BE20"/>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U.S. Large Cap Value</a:t>
            </a:r>
          </a:p>
          <a:p>
            <a:pPr marL="0" marR="0" lvl="1" indent="0" algn="l" defTabSz="1828800" rtl="0" eaLnBrk="1" fontAlgn="auto" latinLnBrk="0" hangingPunct="1">
              <a:lnSpc>
                <a:spcPts val="2800"/>
              </a:lnSpc>
              <a:spcBef>
                <a:spcPts val="1000"/>
              </a:spcBef>
              <a:spcAft>
                <a:spcPts val="0"/>
              </a:spcAft>
              <a:buClr>
                <a:srgbClr val="78BE20"/>
              </a:buClr>
              <a:buSzPct val="15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p:txBody>
      </p:sp>
      <p:sp>
        <p:nvSpPr>
          <p:cNvPr id="18" name="Text Placeholder 20">
            <a:extLst>
              <a:ext uri="{FF2B5EF4-FFF2-40B4-BE49-F238E27FC236}">
                <a16:creationId xmlns:a16="http://schemas.microsoft.com/office/drawing/2014/main" id="{A34BCFC6-7A30-0840-9E10-B7592D3D5C04}"/>
              </a:ext>
            </a:extLst>
          </p:cNvPr>
          <p:cNvSpPr txBox="1">
            <a:spLocks/>
          </p:cNvSpPr>
          <p:nvPr/>
        </p:nvSpPr>
        <p:spPr>
          <a:xfrm>
            <a:off x="5123219" y="7966216"/>
            <a:ext cx="2946645" cy="3014747"/>
          </a:xfrm>
          <a:prstGeom prst="rect">
            <a:avLst/>
          </a:prstGeom>
        </p:spPr>
        <p:txBody>
          <a:bodyPr vert="horz" lIns="91440" tIns="45720" rIns="91440" bIns="45720" rtlCol="0">
            <a:noAutofit/>
          </a:bodyPr>
          <a:lstStyle>
            <a:lvl1pPr marL="457200" indent="-457200" algn="l" defTabSz="1828800" rtl="0" eaLnBrk="1" latinLnBrk="0" hangingPunct="1">
              <a:lnSpc>
                <a:spcPts val="2800"/>
              </a:lnSpc>
              <a:spcBef>
                <a:spcPts val="2000"/>
              </a:spcBef>
              <a:spcAft>
                <a:spcPts val="1200"/>
              </a:spcAft>
              <a:buFontTx/>
              <a:buBlip>
                <a:blip r:embed="rId3"/>
              </a:buBlip>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14400" indent="-457200" algn="l" defTabSz="1828800" rtl="0" eaLnBrk="1" latinLnBrk="0" hangingPunct="1">
              <a:lnSpc>
                <a:spcPts val="2800"/>
              </a:lnSpc>
              <a:spcBef>
                <a:spcPts val="1000"/>
              </a:spcBef>
              <a:buClr>
                <a:schemeClr val="accent2"/>
              </a:buClr>
              <a:buSzPct val="150000"/>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ts val="2800"/>
              </a:lnSpc>
              <a:spcBef>
                <a:spcPts val="2000"/>
              </a:spcBef>
              <a:spcAft>
                <a:spcPts val="600"/>
              </a:spcAft>
              <a:buClrTx/>
              <a:buSzTx/>
              <a:buFontTx/>
              <a:buNone/>
              <a:tabLst/>
              <a:defRPr/>
            </a:pPr>
            <a:r>
              <a:rPr kumimoji="0" lang="en-US" sz="2400" b="1" i="0" u="none" strike="noStrike" kern="1200" cap="none" spc="0" normalizeH="0" baseline="0" noProof="0" dirty="0">
                <a:ln>
                  <a:noFill/>
                </a:ln>
                <a:solidFill>
                  <a:srgbClr val="012069"/>
                </a:solidFill>
                <a:effectLst/>
                <a:uLnTx/>
                <a:uFillTx/>
                <a:latin typeface="Verdana" panose="020B0604030504040204" pitchFamily="34" charset="0"/>
                <a:ea typeface="Verdana" panose="020B0604030504040204" pitchFamily="34" charset="0"/>
              </a:rPr>
              <a:t>Neutra</a:t>
            </a:r>
            <a:r>
              <a:rPr kumimoji="0" lang="en-US" sz="2000" b="1" i="0" u="none" strike="noStrike" kern="1200" cap="none" spc="0" normalizeH="0" baseline="0" noProof="0" dirty="0">
                <a:ln>
                  <a:noFill/>
                </a:ln>
                <a:solidFill>
                  <a:srgbClr val="012069"/>
                </a:solidFill>
                <a:effectLst/>
                <a:uLnTx/>
                <a:uFillTx/>
                <a:latin typeface="Verdana" panose="020B0604030504040204" pitchFamily="34" charset="0"/>
                <a:ea typeface="Verdana" panose="020B0604030504040204" pitchFamily="34" charset="0"/>
              </a:rPr>
              <a:t>l</a:t>
            </a:r>
          </a:p>
          <a:p>
            <a:pPr marL="457200" marR="0" lvl="1" indent="-457200" algn="l" defTabSz="1828800" rtl="0" eaLnBrk="1" fontAlgn="auto" latinLnBrk="0" hangingPunct="1">
              <a:lnSpc>
                <a:spcPts val="2800"/>
              </a:lnSpc>
              <a:spcBef>
                <a:spcPts val="1000"/>
              </a:spcBef>
              <a:spcAft>
                <a:spcPts val="0"/>
              </a:spcAft>
              <a:buClr>
                <a:srgbClr val="78BE20"/>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Emerging Markets</a:t>
            </a:r>
          </a:p>
          <a:p>
            <a:pPr marL="457200" marR="0" lvl="1" indent="-457200" algn="l" defTabSz="1828800" rtl="0" eaLnBrk="1" fontAlgn="auto" latinLnBrk="0" hangingPunct="1">
              <a:lnSpc>
                <a:spcPts val="2800"/>
              </a:lnSpc>
              <a:spcBef>
                <a:spcPts val="1000"/>
              </a:spcBef>
              <a:spcAft>
                <a:spcPts val="0"/>
              </a:spcAft>
              <a:buClr>
                <a:srgbClr val="78BE20"/>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International Developed</a:t>
            </a:r>
          </a:p>
          <a:p>
            <a:pPr marL="457200" marR="0" lvl="1" indent="-457200" algn="l" defTabSz="1828800" rtl="0" eaLnBrk="1" fontAlgn="auto" latinLnBrk="0" hangingPunct="1">
              <a:lnSpc>
                <a:spcPts val="2800"/>
              </a:lnSpc>
              <a:spcBef>
                <a:spcPts val="1000"/>
              </a:spcBef>
              <a:spcAft>
                <a:spcPts val="0"/>
              </a:spcAft>
              <a:buClr>
                <a:srgbClr val="78BE20"/>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International Small-Mid Cap</a:t>
            </a:r>
          </a:p>
          <a:p>
            <a:pPr marL="0" marR="0" lvl="1" indent="0" algn="l" defTabSz="1828800" rtl="0" eaLnBrk="1" fontAlgn="auto" latinLnBrk="0" hangingPunct="1">
              <a:lnSpc>
                <a:spcPts val="2800"/>
              </a:lnSpc>
              <a:spcBef>
                <a:spcPts val="1000"/>
              </a:spcBef>
              <a:spcAft>
                <a:spcPts val="0"/>
              </a:spcAft>
              <a:buClr>
                <a:srgbClr val="78BE20"/>
              </a:buClr>
              <a:buSzPct val="15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p:txBody>
      </p:sp>
      <p:sp>
        <p:nvSpPr>
          <p:cNvPr id="20" name="Text Placeholder 1">
            <a:extLst>
              <a:ext uri="{FF2B5EF4-FFF2-40B4-BE49-F238E27FC236}">
                <a16:creationId xmlns:a16="http://schemas.microsoft.com/office/drawing/2014/main" id="{6841A407-C4C5-7341-B08A-0C78CE8DFD4C}"/>
              </a:ext>
            </a:extLst>
          </p:cNvPr>
          <p:cNvSpPr txBox="1">
            <a:spLocks/>
          </p:cNvSpPr>
          <p:nvPr/>
        </p:nvSpPr>
        <p:spPr>
          <a:xfrm>
            <a:off x="11805055" y="7271732"/>
            <a:ext cx="10213394" cy="695552"/>
          </a:xfrm>
          <a:prstGeom prst="roundRect">
            <a:avLst>
              <a:gd name="adj" fmla="val 50000"/>
            </a:avLst>
          </a:prstGeom>
          <a:solidFill>
            <a:schemeClr val="accent2"/>
          </a:solidFill>
        </p:spPr>
        <p:txBody>
          <a:bodyPr vert="horz" wrap="square" lIns="0" tIns="0" rIns="0" bIns="0" rtlCol="0" anchor="ctr" anchorCtr="0">
            <a:normAutofit/>
          </a:bodyPr>
          <a:lstStyle>
            <a:lvl1pPr marL="0" indent="0" algn="ctr" defTabSz="1828800" rtl="0" eaLnBrk="1" latinLnBrk="0" hangingPunct="1">
              <a:lnSpc>
                <a:spcPct val="90000"/>
              </a:lnSpc>
              <a:spcBef>
                <a:spcPts val="2000"/>
              </a:spcBef>
              <a:buFont typeface="Arial" panose="020B0604020202020204" pitchFamily="34" charset="0"/>
              <a:buNone/>
              <a:defRPr sz="3200" kern="1200">
                <a:solidFill>
                  <a:schemeClr val="bg1"/>
                </a:solidFill>
                <a:latin typeface="+mn-lt"/>
                <a:ea typeface="Verdana" panose="020B0604030504040204" pitchFamily="34" charset="0"/>
                <a:cs typeface="Verdana" panose="020B0604030504040204" pitchFamily="34" charset="0"/>
              </a:defRPr>
            </a:lvl1pPr>
            <a:lvl2pPr marL="914400" indent="0" algn="l" defTabSz="1828800" rtl="0" eaLnBrk="1" latinLnBrk="0" hangingPunct="1">
              <a:lnSpc>
                <a:spcPct val="90000"/>
              </a:lnSpc>
              <a:spcBef>
                <a:spcPts val="1000"/>
              </a:spcBef>
              <a:buFont typeface="Arial" panose="020B0604020202020204" pitchFamily="34" charset="0"/>
              <a:buNone/>
              <a:defRPr sz="3600" kern="1200">
                <a:solidFill>
                  <a:schemeClr val="tx2"/>
                </a:solidFill>
                <a:latin typeface="+mn-lt"/>
                <a:ea typeface="Verdana" panose="020B0604030504040204" pitchFamily="34" charset="0"/>
                <a:cs typeface="Verdana" panose="020B0604030504040204" pitchFamily="34" charset="0"/>
              </a:defRPr>
            </a:lvl2pPr>
            <a:lvl3pPr marL="1828800" indent="0" algn="l" defTabSz="18288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Verdana" panose="020B0604030504040204" pitchFamily="34" charset="0"/>
                <a:cs typeface="Verdana" panose="020B0604030504040204" pitchFamily="34" charset="0"/>
              </a:defRPr>
            </a:lvl3pPr>
            <a:lvl4pPr marL="2743200" indent="0" algn="l" defTabSz="18288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Verdana" panose="020B0604030504040204" pitchFamily="34" charset="0"/>
                <a:cs typeface="Verdana" panose="020B0604030504040204" pitchFamily="34" charset="0"/>
              </a:defRPr>
            </a:lvl4pPr>
            <a:lvl5pPr marL="3657600" indent="0" algn="l" defTabSz="18288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FFFFF"/>
                </a:solidFill>
                <a:effectLst/>
                <a:uLnTx/>
                <a:uFillTx/>
                <a:latin typeface="Verdana" panose="020B0604030504040204"/>
                <a:ea typeface="Verdana" panose="020B0604030504040204" pitchFamily="34" charset="0"/>
              </a:rPr>
              <a:t>Bonds</a:t>
            </a:r>
          </a:p>
        </p:txBody>
      </p:sp>
      <p:sp>
        <p:nvSpPr>
          <p:cNvPr id="22" name="Text Placeholder 20">
            <a:extLst>
              <a:ext uri="{FF2B5EF4-FFF2-40B4-BE49-F238E27FC236}">
                <a16:creationId xmlns:a16="http://schemas.microsoft.com/office/drawing/2014/main" id="{A34BCFC6-7A30-0840-9E10-B7592D3D5C04}"/>
              </a:ext>
            </a:extLst>
          </p:cNvPr>
          <p:cNvSpPr txBox="1">
            <a:spLocks/>
          </p:cNvSpPr>
          <p:nvPr/>
        </p:nvSpPr>
        <p:spPr>
          <a:xfrm>
            <a:off x="15691337" y="7984144"/>
            <a:ext cx="2457636" cy="3014747"/>
          </a:xfrm>
          <a:prstGeom prst="rect">
            <a:avLst/>
          </a:prstGeom>
        </p:spPr>
        <p:txBody>
          <a:bodyPr vert="horz" lIns="91440" tIns="45720" rIns="91440" bIns="45720" rtlCol="0">
            <a:noAutofit/>
          </a:bodyPr>
          <a:lstStyle>
            <a:lvl1pPr marL="457200" indent="-457200" algn="l" defTabSz="1828800" rtl="0" eaLnBrk="1" latinLnBrk="0" hangingPunct="1">
              <a:lnSpc>
                <a:spcPts val="2800"/>
              </a:lnSpc>
              <a:spcBef>
                <a:spcPts val="2000"/>
              </a:spcBef>
              <a:spcAft>
                <a:spcPts val="1200"/>
              </a:spcAft>
              <a:buFontTx/>
              <a:buBlip>
                <a:blip r:embed="rId3"/>
              </a:buBlip>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14400" indent="-457200" algn="l" defTabSz="1828800" rtl="0" eaLnBrk="1" latinLnBrk="0" hangingPunct="1">
              <a:lnSpc>
                <a:spcPts val="2800"/>
              </a:lnSpc>
              <a:spcBef>
                <a:spcPts val="1000"/>
              </a:spcBef>
              <a:buClr>
                <a:schemeClr val="accent2"/>
              </a:buClr>
              <a:buSzPct val="150000"/>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ts val="2800"/>
              </a:lnSpc>
              <a:spcBef>
                <a:spcPts val="2000"/>
              </a:spcBef>
              <a:spcAft>
                <a:spcPts val="600"/>
              </a:spcAft>
              <a:buClrTx/>
              <a:buSzTx/>
              <a:buFontTx/>
              <a:buNone/>
              <a:tabLst/>
              <a:defRPr/>
            </a:pPr>
            <a:r>
              <a:rPr kumimoji="0" lang="en-US" sz="2400" b="1" i="0" u="none" strike="noStrike" kern="1200" cap="none" spc="0" normalizeH="0" baseline="0" noProof="0" dirty="0">
                <a:ln>
                  <a:noFill/>
                </a:ln>
                <a:solidFill>
                  <a:srgbClr val="012069"/>
                </a:solidFill>
                <a:effectLst/>
                <a:uLnTx/>
                <a:uFillTx/>
                <a:latin typeface="Verdana" panose="020B0604030504040204" pitchFamily="34" charset="0"/>
                <a:ea typeface="Verdana" panose="020B0604030504040204" pitchFamily="34" charset="0"/>
              </a:rPr>
              <a:t>Neutra</a:t>
            </a:r>
            <a:r>
              <a:rPr kumimoji="0" lang="en-US" sz="2000" b="1" i="0" u="none" strike="noStrike" kern="1200" cap="none" spc="0" normalizeH="0" baseline="0" noProof="0" dirty="0">
                <a:ln>
                  <a:noFill/>
                </a:ln>
                <a:solidFill>
                  <a:srgbClr val="012069"/>
                </a:solidFill>
                <a:effectLst/>
                <a:uLnTx/>
                <a:uFillTx/>
                <a:latin typeface="Verdana" panose="020B0604030504040204" pitchFamily="34" charset="0"/>
                <a:ea typeface="Verdana" panose="020B0604030504040204" pitchFamily="34" charset="0"/>
              </a:rPr>
              <a:t>l</a:t>
            </a: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457200" marR="0" lvl="1" indent="-457200" algn="l" defTabSz="1828800" rtl="0" eaLnBrk="1" fontAlgn="auto" latinLnBrk="0" hangingPunct="1">
              <a:lnSpc>
                <a:spcPts val="2800"/>
              </a:lnSpc>
              <a:spcBef>
                <a:spcPts val="1000"/>
              </a:spcBef>
              <a:spcAft>
                <a:spcPts val="0"/>
              </a:spcAft>
              <a:buClr>
                <a:srgbClr val="78BE20"/>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Muni’s</a:t>
            </a:r>
          </a:p>
          <a:p>
            <a:pPr marL="457200" marR="0" lvl="1" indent="-457200" algn="l" defTabSz="1828800" rtl="0" eaLnBrk="1" fontAlgn="auto" latinLnBrk="0" hangingPunct="1">
              <a:lnSpc>
                <a:spcPts val="2800"/>
              </a:lnSpc>
              <a:spcBef>
                <a:spcPts val="1000"/>
              </a:spcBef>
              <a:spcAft>
                <a:spcPts val="0"/>
              </a:spcAft>
              <a:buClr>
                <a:srgbClr val="78BE20"/>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TIPs</a:t>
            </a:r>
          </a:p>
          <a:p>
            <a:pPr marL="0" marR="0" lvl="1" indent="0" algn="l" defTabSz="1828800" rtl="0" eaLnBrk="1" fontAlgn="auto" latinLnBrk="0" hangingPunct="1">
              <a:lnSpc>
                <a:spcPts val="2800"/>
              </a:lnSpc>
              <a:spcBef>
                <a:spcPts val="1000"/>
              </a:spcBef>
              <a:spcAft>
                <a:spcPts val="0"/>
              </a:spcAft>
              <a:buClr>
                <a:srgbClr val="78BE20"/>
              </a:buClr>
              <a:buSzPct val="15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0" marR="0" lvl="1" indent="0" algn="l" defTabSz="1828800" rtl="0" eaLnBrk="1" fontAlgn="auto" latinLnBrk="0" hangingPunct="1">
              <a:lnSpc>
                <a:spcPts val="2800"/>
              </a:lnSpc>
              <a:spcBef>
                <a:spcPts val="1000"/>
              </a:spcBef>
              <a:spcAft>
                <a:spcPts val="0"/>
              </a:spcAft>
              <a:buClr>
                <a:srgbClr val="78BE20"/>
              </a:buClr>
              <a:buSzPct val="15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p:txBody>
      </p:sp>
      <p:sp>
        <p:nvSpPr>
          <p:cNvPr id="23" name="Text Placeholder 20">
            <a:extLst>
              <a:ext uri="{FF2B5EF4-FFF2-40B4-BE49-F238E27FC236}">
                <a16:creationId xmlns:a16="http://schemas.microsoft.com/office/drawing/2014/main" id="{A34BCFC6-7A30-0840-9E10-B7592D3D5C04}"/>
              </a:ext>
            </a:extLst>
          </p:cNvPr>
          <p:cNvSpPr txBox="1">
            <a:spLocks/>
          </p:cNvSpPr>
          <p:nvPr/>
        </p:nvSpPr>
        <p:spPr>
          <a:xfrm>
            <a:off x="19020111" y="7982785"/>
            <a:ext cx="2457636" cy="3287804"/>
          </a:xfrm>
          <a:prstGeom prst="rect">
            <a:avLst/>
          </a:prstGeom>
        </p:spPr>
        <p:txBody>
          <a:bodyPr vert="horz" lIns="91440" tIns="45720" rIns="91440" bIns="45720" rtlCol="0">
            <a:noAutofit/>
          </a:bodyPr>
          <a:lstStyle>
            <a:lvl1pPr marL="457200" indent="-457200" algn="l" defTabSz="1828800" rtl="0" eaLnBrk="1" latinLnBrk="0" hangingPunct="1">
              <a:lnSpc>
                <a:spcPts val="2800"/>
              </a:lnSpc>
              <a:spcBef>
                <a:spcPts val="2000"/>
              </a:spcBef>
              <a:spcAft>
                <a:spcPts val="1200"/>
              </a:spcAft>
              <a:buFontTx/>
              <a:buBlip>
                <a:blip r:embed="rId3"/>
              </a:buBlip>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14400" indent="-457200" algn="l" defTabSz="1828800" rtl="0" eaLnBrk="1" latinLnBrk="0" hangingPunct="1">
              <a:lnSpc>
                <a:spcPts val="2800"/>
              </a:lnSpc>
              <a:spcBef>
                <a:spcPts val="1000"/>
              </a:spcBef>
              <a:buClr>
                <a:schemeClr val="accent2"/>
              </a:buClr>
              <a:buSzPct val="150000"/>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ts val="2800"/>
              </a:lnSpc>
              <a:spcBef>
                <a:spcPts val="2000"/>
              </a:spcBef>
              <a:spcAft>
                <a:spcPts val="600"/>
              </a:spcAft>
              <a:buClrTx/>
              <a:buSzTx/>
              <a:buFontTx/>
              <a:buNone/>
              <a:tabLst/>
              <a:defRPr/>
            </a:pPr>
            <a:r>
              <a:rPr kumimoji="0" lang="en-US" sz="2400" b="1" i="0" u="none" strike="noStrike" kern="1200" cap="none" spc="0" normalizeH="0" baseline="0" noProof="0" dirty="0">
                <a:ln>
                  <a:noFill/>
                </a:ln>
                <a:solidFill>
                  <a:srgbClr val="012069"/>
                </a:solidFill>
                <a:effectLst/>
                <a:uLnTx/>
                <a:uFillTx/>
                <a:latin typeface="Verdana" panose="020B0604030504040204" pitchFamily="34" charset="0"/>
                <a:ea typeface="Verdana" panose="020B0604030504040204" pitchFamily="34" charset="0"/>
              </a:rPr>
              <a:t>Underweight</a:t>
            </a:r>
            <a:endPar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457200" marR="0" lvl="1" indent="-457200" algn="l" defTabSz="1828800" rtl="0" eaLnBrk="1" fontAlgn="auto" latinLnBrk="0" hangingPunct="1">
              <a:lnSpc>
                <a:spcPts val="2800"/>
              </a:lnSpc>
              <a:spcBef>
                <a:spcPts val="1000"/>
              </a:spcBef>
              <a:spcAft>
                <a:spcPts val="0"/>
              </a:spcAft>
              <a:buClr>
                <a:srgbClr val="78BE20"/>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CMBS</a:t>
            </a:r>
          </a:p>
          <a:p>
            <a:pPr marL="457200" marR="0" lvl="1" indent="-457200" algn="l" defTabSz="1828800" rtl="0" eaLnBrk="1" fontAlgn="auto" latinLnBrk="0" hangingPunct="1">
              <a:lnSpc>
                <a:spcPts val="2800"/>
              </a:lnSpc>
              <a:spcBef>
                <a:spcPts val="1000"/>
              </a:spcBef>
              <a:spcAft>
                <a:spcPts val="0"/>
              </a:spcAft>
              <a:buClr>
                <a:srgbClr val="78BE20"/>
              </a:buClr>
              <a:buSzPct val="150000"/>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rPr>
              <a:t>High </a:t>
            </a: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Yield</a:t>
            </a:r>
          </a:p>
          <a:p>
            <a:pPr marL="457200" marR="0" lvl="1" indent="-457200" algn="l" defTabSz="1828800" rtl="0" eaLnBrk="1" fontAlgn="auto" latinLnBrk="0" hangingPunct="1">
              <a:lnSpc>
                <a:spcPts val="2800"/>
              </a:lnSpc>
              <a:spcBef>
                <a:spcPts val="1000"/>
              </a:spcBef>
              <a:spcAft>
                <a:spcPts val="0"/>
              </a:spcAft>
              <a:buClr>
                <a:srgbClr val="78BE20"/>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IG Corporates</a:t>
            </a:r>
          </a:p>
          <a:p>
            <a:pPr marL="457200" marR="0" lvl="1" indent="-457200" algn="l" defTabSz="1828800" rtl="0" eaLnBrk="1" fontAlgn="auto" latinLnBrk="0" hangingPunct="1">
              <a:lnSpc>
                <a:spcPts val="2800"/>
              </a:lnSpc>
              <a:spcBef>
                <a:spcPts val="1000"/>
              </a:spcBef>
              <a:spcAft>
                <a:spcPts val="0"/>
              </a:spcAft>
              <a:buClr>
                <a:srgbClr val="78BE20"/>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International Developed</a:t>
            </a:r>
          </a:p>
          <a:p>
            <a:pPr marL="0" marR="0" lvl="1" indent="0" algn="l" defTabSz="1828800" rtl="0" eaLnBrk="1" fontAlgn="auto" latinLnBrk="0" hangingPunct="1">
              <a:lnSpc>
                <a:spcPts val="2800"/>
              </a:lnSpc>
              <a:spcBef>
                <a:spcPts val="1000"/>
              </a:spcBef>
              <a:spcAft>
                <a:spcPts val="0"/>
              </a:spcAft>
              <a:buClr>
                <a:srgbClr val="78BE20"/>
              </a:buClr>
              <a:buSzPct val="15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0" marR="0" lvl="1" indent="0" algn="l" defTabSz="1828800" rtl="0" eaLnBrk="1" fontAlgn="auto" latinLnBrk="0" hangingPunct="1">
              <a:lnSpc>
                <a:spcPts val="2800"/>
              </a:lnSpc>
              <a:spcBef>
                <a:spcPts val="1000"/>
              </a:spcBef>
              <a:spcAft>
                <a:spcPts val="0"/>
              </a:spcAft>
              <a:buClr>
                <a:srgbClr val="78BE20"/>
              </a:buClr>
              <a:buSzPct val="15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0" marR="0" lvl="1" indent="0" algn="l" defTabSz="1828800" rtl="0" eaLnBrk="1" fontAlgn="auto" latinLnBrk="0" hangingPunct="1">
              <a:lnSpc>
                <a:spcPts val="2800"/>
              </a:lnSpc>
              <a:spcBef>
                <a:spcPts val="1000"/>
              </a:spcBef>
              <a:spcAft>
                <a:spcPts val="0"/>
              </a:spcAft>
              <a:buClr>
                <a:srgbClr val="78BE20"/>
              </a:buClr>
              <a:buSzPct val="15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0" marR="0" lvl="1" indent="0" algn="l" defTabSz="1828800" rtl="0" eaLnBrk="1" fontAlgn="auto" latinLnBrk="0" hangingPunct="1">
              <a:lnSpc>
                <a:spcPts val="2800"/>
              </a:lnSpc>
              <a:spcBef>
                <a:spcPts val="1000"/>
              </a:spcBef>
              <a:spcAft>
                <a:spcPts val="0"/>
              </a:spcAft>
              <a:buClr>
                <a:srgbClr val="78BE20"/>
              </a:buClr>
              <a:buSzPct val="15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p:txBody>
      </p:sp>
      <p:sp>
        <p:nvSpPr>
          <p:cNvPr id="25" name="Text Placeholder 1">
            <a:extLst>
              <a:ext uri="{FF2B5EF4-FFF2-40B4-BE49-F238E27FC236}">
                <a16:creationId xmlns:a16="http://schemas.microsoft.com/office/drawing/2014/main" id="{E4AF6125-2119-4E66-AC00-F23CF027CDDA}"/>
              </a:ext>
            </a:extLst>
          </p:cNvPr>
          <p:cNvSpPr txBox="1">
            <a:spLocks/>
          </p:cNvSpPr>
          <p:nvPr/>
        </p:nvSpPr>
        <p:spPr>
          <a:xfrm>
            <a:off x="2179000" y="2733956"/>
            <a:ext cx="8099022" cy="695552"/>
          </a:xfrm>
          <a:prstGeom prst="roundRect">
            <a:avLst>
              <a:gd name="adj" fmla="val 50000"/>
            </a:avLst>
          </a:prstGeom>
          <a:solidFill>
            <a:schemeClr val="accent1"/>
          </a:solidFill>
        </p:spPr>
        <p:txBody>
          <a:bodyPr vert="horz" wrap="square" lIns="0" tIns="0" rIns="0" bIns="0" rtlCol="0" anchor="ctr" anchorCtr="0">
            <a:normAutofit/>
          </a:bodyPr>
          <a:lstStyle>
            <a:lvl1pPr marL="0" indent="0" algn="ctr" defTabSz="1828800" rtl="0" eaLnBrk="1" latinLnBrk="0" hangingPunct="1">
              <a:lnSpc>
                <a:spcPct val="90000"/>
              </a:lnSpc>
              <a:spcBef>
                <a:spcPts val="2000"/>
              </a:spcBef>
              <a:buFont typeface="Arial" panose="020B0604020202020204" pitchFamily="34" charset="0"/>
              <a:buNone/>
              <a:defRPr sz="3200" kern="1200">
                <a:solidFill>
                  <a:schemeClr val="bg1"/>
                </a:solidFill>
                <a:latin typeface="+mn-lt"/>
                <a:ea typeface="Verdana" panose="020B0604030504040204" pitchFamily="34" charset="0"/>
                <a:cs typeface="Verdana" panose="020B0604030504040204" pitchFamily="34" charset="0"/>
              </a:defRPr>
            </a:lvl1pPr>
            <a:lvl2pPr marL="914400" indent="0" algn="l" defTabSz="1828800" rtl="0" eaLnBrk="1" latinLnBrk="0" hangingPunct="1">
              <a:lnSpc>
                <a:spcPct val="90000"/>
              </a:lnSpc>
              <a:spcBef>
                <a:spcPts val="1000"/>
              </a:spcBef>
              <a:buFont typeface="Arial" panose="020B0604020202020204" pitchFamily="34" charset="0"/>
              <a:buNone/>
              <a:defRPr sz="3600" kern="1200">
                <a:solidFill>
                  <a:schemeClr val="tx2"/>
                </a:solidFill>
                <a:latin typeface="+mn-lt"/>
                <a:ea typeface="Verdana" panose="020B0604030504040204" pitchFamily="34" charset="0"/>
                <a:cs typeface="Verdana" panose="020B0604030504040204" pitchFamily="34" charset="0"/>
              </a:defRPr>
            </a:lvl2pPr>
            <a:lvl3pPr marL="1828800" indent="0" algn="l" defTabSz="18288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Verdana" panose="020B0604030504040204" pitchFamily="34" charset="0"/>
                <a:cs typeface="Verdana" panose="020B0604030504040204" pitchFamily="34" charset="0"/>
              </a:defRPr>
            </a:lvl3pPr>
            <a:lvl4pPr marL="2743200" indent="0" algn="l" defTabSz="18288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Verdana" panose="020B0604030504040204" pitchFamily="34" charset="0"/>
                <a:cs typeface="Verdana" panose="020B0604030504040204" pitchFamily="34" charset="0"/>
              </a:defRPr>
            </a:lvl4pPr>
            <a:lvl5pPr marL="3657600" indent="0" algn="l" defTabSz="18288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FFFFF"/>
                </a:solidFill>
                <a:effectLst/>
                <a:uLnTx/>
                <a:uFillTx/>
                <a:latin typeface="Verdana" panose="020B0604030504040204"/>
                <a:ea typeface="Verdana" panose="020B0604030504040204" pitchFamily="34" charset="0"/>
              </a:rPr>
              <a:t>Recommended % Allocation</a:t>
            </a:r>
          </a:p>
        </p:txBody>
      </p:sp>
      <p:sp>
        <p:nvSpPr>
          <p:cNvPr id="26" name="Text Placeholder 20">
            <a:extLst>
              <a:ext uri="{FF2B5EF4-FFF2-40B4-BE49-F238E27FC236}">
                <a16:creationId xmlns:a16="http://schemas.microsoft.com/office/drawing/2014/main" id="{962A22E9-ABCF-4122-BCE0-A7C26FA2A021}"/>
              </a:ext>
            </a:extLst>
          </p:cNvPr>
          <p:cNvSpPr txBox="1">
            <a:spLocks/>
          </p:cNvSpPr>
          <p:nvPr/>
        </p:nvSpPr>
        <p:spPr>
          <a:xfrm>
            <a:off x="8599263" y="7966216"/>
            <a:ext cx="3030062" cy="3014747"/>
          </a:xfrm>
          <a:prstGeom prst="rect">
            <a:avLst/>
          </a:prstGeom>
        </p:spPr>
        <p:txBody>
          <a:bodyPr vert="horz" lIns="91440" tIns="45720" rIns="91440" bIns="45720" rtlCol="0">
            <a:noAutofit/>
          </a:bodyPr>
          <a:lstStyle>
            <a:lvl1pPr marL="457200" indent="-457200" algn="l" defTabSz="1828800" rtl="0" eaLnBrk="1" latinLnBrk="0" hangingPunct="1">
              <a:lnSpc>
                <a:spcPts val="2800"/>
              </a:lnSpc>
              <a:spcBef>
                <a:spcPts val="2000"/>
              </a:spcBef>
              <a:spcAft>
                <a:spcPts val="1200"/>
              </a:spcAft>
              <a:buFontTx/>
              <a:buBlip>
                <a:blip r:embed="rId3"/>
              </a:buBlip>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14400" indent="-457200" algn="l" defTabSz="1828800" rtl="0" eaLnBrk="1" latinLnBrk="0" hangingPunct="1">
              <a:lnSpc>
                <a:spcPts val="2800"/>
              </a:lnSpc>
              <a:spcBef>
                <a:spcPts val="1000"/>
              </a:spcBef>
              <a:buClr>
                <a:schemeClr val="accent2"/>
              </a:buClr>
              <a:buSzPct val="150000"/>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ts val="2800"/>
              </a:lnSpc>
              <a:spcBef>
                <a:spcPts val="2000"/>
              </a:spcBef>
              <a:spcAft>
                <a:spcPts val="600"/>
              </a:spcAft>
              <a:buClrTx/>
              <a:buSzTx/>
              <a:buFontTx/>
              <a:buNone/>
              <a:tabLst/>
              <a:defRPr/>
            </a:pPr>
            <a:r>
              <a:rPr kumimoji="0" lang="en-US" sz="2400" b="1" i="0" u="none" strike="noStrike" kern="1200" cap="none" spc="0" normalizeH="0" baseline="0" noProof="0" dirty="0">
                <a:ln>
                  <a:noFill/>
                </a:ln>
                <a:solidFill>
                  <a:srgbClr val="012069"/>
                </a:solidFill>
                <a:effectLst/>
                <a:uLnTx/>
                <a:uFillTx/>
                <a:latin typeface="Verdana" panose="020B0604030504040204" pitchFamily="34" charset="0"/>
                <a:ea typeface="Verdana" panose="020B0604030504040204" pitchFamily="34" charset="0"/>
              </a:rPr>
              <a:t>Underweight</a:t>
            </a:r>
            <a:endParaRPr kumimoji="0" lang="en-US" sz="2000" b="1" i="0" u="none" strike="noStrike" kern="1200" cap="none" spc="0" normalizeH="0" baseline="0" noProof="0" dirty="0">
              <a:ln>
                <a:noFill/>
              </a:ln>
              <a:solidFill>
                <a:srgbClr val="012069"/>
              </a:solidFill>
              <a:effectLst/>
              <a:uLnTx/>
              <a:uFillTx/>
              <a:latin typeface="Verdana" panose="020B0604030504040204" pitchFamily="34" charset="0"/>
              <a:ea typeface="Verdana" panose="020B0604030504040204" pitchFamily="34" charset="0"/>
            </a:endParaRPr>
          </a:p>
          <a:p>
            <a:pPr marL="457200" marR="0" lvl="1" indent="-457200" algn="l" defTabSz="1828800" rtl="0" eaLnBrk="1" fontAlgn="auto" latinLnBrk="0" hangingPunct="1">
              <a:lnSpc>
                <a:spcPts val="2800"/>
              </a:lnSpc>
              <a:spcBef>
                <a:spcPts val="1000"/>
              </a:spcBef>
              <a:spcAft>
                <a:spcPts val="0"/>
              </a:spcAft>
              <a:buClr>
                <a:srgbClr val="78BE20"/>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U.S. Large Cap Growth</a:t>
            </a:r>
          </a:p>
          <a:p>
            <a:pPr marL="457200" marR="0" lvl="1" indent="-457200" algn="l" defTabSz="1828800" rtl="0" eaLnBrk="1" fontAlgn="auto" latinLnBrk="0" hangingPunct="1">
              <a:lnSpc>
                <a:spcPts val="2800"/>
              </a:lnSpc>
              <a:spcBef>
                <a:spcPts val="1000"/>
              </a:spcBef>
              <a:spcAft>
                <a:spcPts val="0"/>
              </a:spcAft>
              <a:buClr>
                <a:srgbClr val="78BE20"/>
              </a:buClr>
              <a:buSzPct val="15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U.S. Small Cap Growth</a:t>
            </a:r>
          </a:p>
        </p:txBody>
      </p:sp>
      <p:sp>
        <p:nvSpPr>
          <p:cNvPr id="4" name="Rectangle 3">
            <a:extLst>
              <a:ext uri="{FF2B5EF4-FFF2-40B4-BE49-F238E27FC236}">
                <a16:creationId xmlns:a16="http://schemas.microsoft.com/office/drawing/2014/main" id="{F0B4D901-30D5-4623-BAC4-3AB748F85A58}"/>
              </a:ext>
            </a:extLst>
          </p:cNvPr>
          <p:cNvSpPr/>
          <p:nvPr/>
        </p:nvSpPr>
        <p:spPr>
          <a:xfrm>
            <a:off x="915988" y="12282268"/>
            <a:ext cx="21423278"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panose="020B0604030504040204"/>
                <a:ea typeface="+mn-ea"/>
                <a:cs typeface="+mn-cs"/>
              </a:rPr>
              <a:t>The information and data contained herein are provided solely for informational purposes. Accordingly, this communications does not represent specific investment advice and should not be construed as an investment recommendation.</a:t>
            </a:r>
          </a:p>
        </p:txBody>
      </p:sp>
      <p:sp>
        <p:nvSpPr>
          <p:cNvPr id="28" name="Text Placeholder 20">
            <a:extLst>
              <a:ext uri="{FF2B5EF4-FFF2-40B4-BE49-F238E27FC236}">
                <a16:creationId xmlns:a16="http://schemas.microsoft.com/office/drawing/2014/main" id="{528CF84D-3D44-D134-FCCD-05BEDB0AB9CF}"/>
              </a:ext>
            </a:extLst>
          </p:cNvPr>
          <p:cNvSpPr txBox="1">
            <a:spLocks/>
          </p:cNvSpPr>
          <p:nvPr/>
        </p:nvSpPr>
        <p:spPr>
          <a:xfrm>
            <a:off x="12176653" y="7970466"/>
            <a:ext cx="2609359" cy="3797476"/>
          </a:xfrm>
          <a:prstGeom prst="rect">
            <a:avLst/>
          </a:prstGeom>
        </p:spPr>
        <p:txBody>
          <a:bodyPr vert="horz" lIns="91440" tIns="45720" rIns="91440" bIns="45720" rtlCol="0">
            <a:normAutofit/>
          </a:bodyPr>
          <a:lstStyle>
            <a:lvl1pPr marL="457200" indent="-457200" algn="l" defTabSz="1828800" rtl="0" eaLnBrk="1" latinLnBrk="0" hangingPunct="1">
              <a:lnSpc>
                <a:spcPts val="2800"/>
              </a:lnSpc>
              <a:spcBef>
                <a:spcPts val="2000"/>
              </a:spcBef>
              <a:spcAft>
                <a:spcPts val="1200"/>
              </a:spcAft>
              <a:buFontTx/>
              <a:buBlip>
                <a:blip r:embed="rId3"/>
              </a:buBlip>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14400" indent="-457200" algn="l" defTabSz="1828800" rtl="0" eaLnBrk="1" latinLnBrk="0" hangingPunct="1">
              <a:lnSpc>
                <a:spcPts val="2800"/>
              </a:lnSpc>
              <a:spcBef>
                <a:spcPts val="1000"/>
              </a:spcBef>
              <a:buClr>
                <a:schemeClr val="accent2"/>
              </a:buClr>
              <a:buSzPct val="150000"/>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ts val="2800"/>
              </a:lnSpc>
              <a:spcBef>
                <a:spcPts val="2000"/>
              </a:spcBef>
              <a:spcAft>
                <a:spcPts val="600"/>
              </a:spcAft>
              <a:buClr>
                <a:srgbClr val="92D050"/>
              </a:buClr>
              <a:buSzTx/>
              <a:buFontTx/>
              <a:buNone/>
              <a:tabLst/>
              <a:defRPr/>
            </a:pPr>
            <a:r>
              <a:rPr kumimoji="0" lang="en-US" sz="2400" b="1" i="0" u="none" strike="noStrike" kern="1200" cap="none" spc="0" normalizeH="0" baseline="0" noProof="0" dirty="0">
                <a:ln>
                  <a:noFill/>
                </a:ln>
                <a:solidFill>
                  <a:srgbClr val="012069"/>
                </a:solidFill>
                <a:effectLst/>
                <a:uLnTx/>
                <a:uFillTx/>
                <a:latin typeface="Verdana" panose="020B0604030504040204" pitchFamily="34" charset="0"/>
                <a:ea typeface="Verdana" panose="020B0604030504040204" pitchFamily="34" charset="0"/>
              </a:rPr>
              <a:t>Overweight</a:t>
            </a:r>
          </a:p>
          <a:p>
            <a:pPr marL="457200" marR="0" lvl="1" indent="-457200" algn="l" defTabSz="1828800" rtl="0" eaLnBrk="1" fontAlgn="auto" latinLnBrk="0" hangingPunct="1">
              <a:lnSpc>
                <a:spcPts val="2800"/>
              </a:lnSpc>
              <a:spcBef>
                <a:spcPts val="1000"/>
              </a:spcBef>
              <a:spcAft>
                <a:spcPts val="0"/>
              </a:spcAft>
              <a:buClr>
                <a:srgbClr val="92D050"/>
              </a:buClr>
              <a:buSzPct val="150000"/>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Agencies</a:t>
            </a:r>
          </a:p>
          <a:p>
            <a:pPr marL="457200" marR="0" lvl="1" indent="-457200" algn="l" defTabSz="1828800" rtl="0" eaLnBrk="1" fontAlgn="auto" latinLnBrk="0" hangingPunct="1">
              <a:lnSpc>
                <a:spcPts val="2800"/>
              </a:lnSpc>
              <a:spcBef>
                <a:spcPts val="1000"/>
              </a:spcBef>
              <a:spcAft>
                <a:spcPts val="0"/>
              </a:spcAft>
              <a:buClr>
                <a:srgbClr val="92D050"/>
              </a:buClr>
              <a:buSzPct val="150000"/>
              <a:buFont typeface="Arial" panose="020B0604020202020204" pitchFamily="34" charset="0"/>
              <a:buChar char="•"/>
              <a:tabLst/>
              <a:defRPr/>
            </a:pPr>
            <a:r>
              <a:rPr lang="en-US" dirty="0">
                <a:solidFill>
                  <a:srgbClr val="000000"/>
                </a:solidFill>
              </a:rPr>
              <a:t>Emerging Markets</a:t>
            </a:r>
          </a:p>
          <a:p>
            <a:pPr marL="457200" marR="0" lvl="1" indent="-457200" algn="l" defTabSz="1828800" rtl="0" eaLnBrk="1" fontAlgn="auto" latinLnBrk="0" hangingPunct="1">
              <a:lnSpc>
                <a:spcPts val="2800"/>
              </a:lnSpc>
              <a:spcBef>
                <a:spcPts val="1000"/>
              </a:spcBef>
              <a:spcAft>
                <a:spcPts val="0"/>
              </a:spcAft>
              <a:buClr>
                <a:srgbClr val="92D050"/>
              </a:buClr>
              <a:buSzPct val="150000"/>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MBS</a:t>
            </a:r>
          </a:p>
          <a:p>
            <a:pPr marL="457200" marR="0" lvl="1" indent="-457200" algn="l" defTabSz="1828800" rtl="0" eaLnBrk="1" fontAlgn="auto" latinLnBrk="0" hangingPunct="1">
              <a:lnSpc>
                <a:spcPts val="2800"/>
              </a:lnSpc>
              <a:spcBef>
                <a:spcPts val="1000"/>
              </a:spcBef>
              <a:spcAft>
                <a:spcPts val="0"/>
              </a:spcAft>
              <a:buClr>
                <a:srgbClr val="92D050"/>
              </a:buClr>
              <a:buSzPct val="150000"/>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Treasuries</a:t>
            </a:r>
          </a:p>
        </p:txBody>
      </p:sp>
    </p:spTree>
    <p:extLst>
      <p:ext uri="{BB962C8B-B14F-4D97-AF65-F5344CB8AC3E}">
        <p14:creationId xmlns:p14="http://schemas.microsoft.com/office/powerpoint/2010/main" val="1253856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5988" y="2552541"/>
            <a:ext cx="21794569" cy="10653501"/>
          </a:xfrm>
        </p:spPr>
        <p:txBody>
          <a:bodyPr lIns="91440">
            <a:normAutofit fontScale="55000" lnSpcReduction="20000"/>
          </a:bodyPr>
          <a:lstStyle/>
          <a:p>
            <a:pPr>
              <a:lnSpc>
                <a:spcPct val="120000"/>
              </a:lnSpc>
              <a:spcBef>
                <a:spcPts val="0"/>
              </a:spcBef>
            </a:pPr>
            <a:r>
              <a:rPr lang="en-US" sz="5100" dirty="0"/>
              <a:t>Modest Republican victory in the House, not the hoped-for Red Tsunami</a:t>
            </a:r>
          </a:p>
          <a:p>
            <a:pPr>
              <a:lnSpc>
                <a:spcPct val="120000"/>
              </a:lnSpc>
              <a:spcBef>
                <a:spcPts val="0"/>
              </a:spcBef>
            </a:pPr>
            <a:endParaRPr lang="en-US" sz="5100" dirty="0"/>
          </a:p>
          <a:p>
            <a:pPr>
              <a:lnSpc>
                <a:spcPct val="120000"/>
              </a:lnSpc>
              <a:spcBef>
                <a:spcPts val="0"/>
              </a:spcBef>
            </a:pPr>
            <a:r>
              <a:rPr lang="en-US" sz="5100" dirty="0"/>
              <a:t>Coin flip for control of the Senate, unlikely to be decided before Georgia run-off on December 6.</a:t>
            </a:r>
          </a:p>
          <a:p>
            <a:pPr>
              <a:lnSpc>
                <a:spcPct val="120000"/>
              </a:lnSpc>
              <a:spcBef>
                <a:spcPts val="0"/>
              </a:spcBef>
            </a:pPr>
            <a:endParaRPr lang="en-US" sz="5100" dirty="0"/>
          </a:p>
          <a:p>
            <a:pPr>
              <a:lnSpc>
                <a:spcPct val="120000"/>
              </a:lnSpc>
              <a:spcBef>
                <a:spcPts val="0"/>
              </a:spcBef>
            </a:pPr>
            <a:r>
              <a:rPr lang="en-US" sz="5100" dirty="0"/>
              <a:t>Financial markets have already rendered their assessment of the efficacy of the Biden Administration’s fiscal policies in 2022:</a:t>
            </a:r>
          </a:p>
          <a:p>
            <a:pPr>
              <a:lnSpc>
                <a:spcPct val="120000"/>
              </a:lnSpc>
              <a:spcBef>
                <a:spcPts val="0"/>
              </a:spcBef>
            </a:pPr>
            <a:endParaRPr lang="en-US" sz="4000" dirty="0"/>
          </a:p>
          <a:p>
            <a:pPr marL="914400" lvl="1" indent="0">
              <a:lnSpc>
                <a:spcPct val="120000"/>
              </a:lnSpc>
              <a:spcBef>
                <a:spcPts val="0"/>
              </a:spcBef>
              <a:buNone/>
            </a:pPr>
            <a:r>
              <a:rPr lang="en-US" sz="4400" dirty="0"/>
              <a:t>1. SPX plunged by 27.5% from January 4 peak to October 13 trough</a:t>
            </a:r>
          </a:p>
          <a:p>
            <a:pPr marL="914400" lvl="1" indent="0">
              <a:lnSpc>
                <a:spcPct val="120000"/>
              </a:lnSpc>
              <a:spcBef>
                <a:spcPts val="0"/>
              </a:spcBef>
              <a:buNone/>
            </a:pPr>
            <a:r>
              <a:rPr lang="en-US" sz="4400" dirty="0"/>
              <a:t>2. Benchmark 10-year Treasury yields have soared from 1.50% in January to 4.25% in November</a:t>
            </a:r>
          </a:p>
          <a:p>
            <a:pPr marL="914400" lvl="1" indent="0">
              <a:lnSpc>
                <a:spcPct val="120000"/>
              </a:lnSpc>
              <a:spcBef>
                <a:spcPts val="0"/>
              </a:spcBef>
              <a:buNone/>
            </a:pPr>
            <a:r>
              <a:rPr lang="en-US" sz="4400" dirty="0"/>
              <a:t>3. Two-year Treasury yields have surged from 0.75% in January to 4.80% in November</a:t>
            </a:r>
          </a:p>
          <a:p>
            <a:pPr marL="914400" lvl="1" indent="0">
              <a:lnSpc>
                <a:spcPct val="120000"/>
              </a:lnSpc>
              <a:spcBef>
                <a:spcPts val="0"/>
              </a:spcBef>
              <a:buNone/>
            </a:pPr>
            <a:r>
              <a:rPr lang="en-US" sz="4400" dirty="0"/>
              <a:t>4. Inversion of 55 basis points between two- and 10-year Treasury yields implies growing risk of recession over the next two years</a:t>
            </a:r>
          </a:p>
          <a:p>
            <a:pPr>
              <a:lnSpc>
                <a:spcPct val="120000"/>
              </a:lnSpc>
              <a:spcBef>
                <a:spcPts val="0"/>
              </a:spcBef>
            </a:pPr>
            <a:endParaRPr lang="en-US" sz="4000" dirty="0"/>
          </a:p>
          <a:p>
            <a:pPr>
              <a:lnSpc>
                <a:spcPct val="120000"/>
              </a:lnSpc>
              <a:spcBef>
                <a:spcPts val="0"/>
              </a:spcBef>
            </a:pPr>
            <a:r>
              <a:rPr lang="en-US" sz="5100" dirty="0"/>
              <a:t>SPX rally of 12% from October 13 into election day was an overly optimistic assessment of a Republican sweep, the prospect of divided government and a successful legislative check-and-balance on the Biden Administration’s fiscal policies.</a:t>
            </a:r>
          </a:p>
          <a:p>
            <a:pPr>
              <a:lnSpc>
                <a:spcPct val="120000"/>
              </a:lnSpc>
              <a:spcBef>
                <a:spcPts val="0"/>
              </a:spcBef>
            </a:pPr>
            <a:endParaRPr lang="en-US" sz="5100" dirty="0"/>
          </a:p>
          <a:p>
            <a:pPr>
              <a:lnSpc>
                <a:spcPct val="120000"/>
              </a:lnSpc>
              <a:spcBef>
                <a:spcPts val="0"/>
              </a:spcBef>
            </a:pPr>
            <a:r>
              <a:rPr lang="en-US" sz="5100" dirty="0"/>
              <a:t>Although he outperformed his low approval rating, President Biden has at least lost the House, which means that his legislative agenda is dead.  Democrats may look for new, younger leadership in 2024.</a:t>
            </a:r>
          </a:p>
          <a:p>
            <a:pPr>
              <a:lnSpc>
                <a:spcPct val="120000"/>
              </a:lnSpc>
              <a:spcBef>
                <a:spcPts val="0"/>
              </a:spcBef>
            </a:pPr>
            <a:endParaRPr lang="en-US" sz="5100" dirty="0"/>
          </a:p>
          <a:p>
            <a:pPr>
              <a:lnSpc>
                <a:spcPct val="120000"/>
              </a:lnSpc>
              <a:spcBef>
                <a:spcPts val="0"/>
              </a:spcBef>
            </a:pPr>
            <a:r>
              <a:rPr lang="en-US" sz="5100" dirty="0"/>
              <a:t>Due to poor electoral performances for Dr. Oz in PA, Blake Masters in AZ, and Hershel Walker in GA., among others, voters rejected former President Trump and his influence with these hand-picked candidates, limiting his chances to successfully run again in 2024. </a:t>
            </a:r>
          </a:p>
          <a:p>
            <a:pPr>
              <a:lnSpc>
                <a:spcPct val="120000"/>
              </a:lnSpc>
              <a:spcBef>
                <a:spcPts val="0"/>
              </a:spcBef>
            </a:pPr>
            <a:endParaRPr lang="en-US" sz="5100" dirty="0"/>
          </a:p>
          <a:p>
            <a:pPr>
              <a:lnSpc>
                <a:spcPct val="120000"/>
              </a:lnSpc>
              <a:spcBef>
                <a:spcPts val="0"/>
              </a:spcBef>
            </a:pPr>
            <a:r>
              <a:rPr lang="en-US" sz="5100" dirty="0"/>
              <a:t>Ron DeSantis enjoyed a powerful re-election bid as Florida’s governor, establishing himself as the early front runner for Republicans in 2024.</a:t>
            </a:r>
          </a:p>
        </p:txBody>
      </p:sp>
      <p:sp>
        <p:nvSpPr>
          <p:cNvPr id="6" name="Title 1"/>
          <p:cNvSpPr>
            <a:spLocks noGrp="1"/>
          </p:cNvSpPr>
          <p:nvPr>
            <p:ph type="title"/>
          </p:nvPr>
        </p:nvSpPr>
        <p:spPr/>
        <p:txBody>
          <a:bodyPr>
            <a:normAutofit/>
          </a:bodyPr>
          <a:lstStyle/>
          <a:p>
            <a:r>
              <a:rPr lang="en-US" sz="5400" dirty="0">
                <a:latin typeface="+mn-lt"/>
              </a:rPr>
              <a:t>2022 Midterm Election Conclusions</a:t>
            </a:r>
          </a:p>
        </p:txBody>
      </p:sp>
    </p:spTree>
    <p:extLst>
      <p:ext uri="{BB962C8B-B14F-4D97-AF65-F5344CB8AC3E}">
        <p14:creationId xmlns:p14="http://schemas.microsoft.com/office/powerpoint/2010/main" val="66347570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88" y="1054101"/>
            <a:ext cx="21717000" cy="950976"/>
          </a:xfrm>
        </p:spPr>
        <p:txBody>
          <a:bodyPr>
            <a:normAutofit/>
          </a:bodyPr>
          <a:lstStyle/>
          <a:p>
            <a:r>
              <a:rPr lang="en-US" sz="5000" dirty="0"/>
              <a:t>Biography</a:t>
            </a:r>
          </a:p>
        </p:txBody>
      </p:sp>
      <p:sp>
        <p:nvSpPr>
          <p:cNvPr id="8" name="Text Placeholder 51">
            <a:extLst>
              <a:ext uri="{FF2B5EF4-FFF2-40B4-BE49-F238E27FC236}">
                <a16:creationId xmlns:a16="http://schemas.microsoft.com/office/drawing/2014/main" id="{8DFBF8E5-4890-B94C-9562-52E68347A74B}"/>
              </a:ext>
            </a:extLst>
          </p:cNvPr>
          <p:cNvSpPr txBox="1">
            <a:spLocks/>
          </p:cNvSpPr>
          <p:nvPr/>
        </p:nvSpPr>
        <p:spPr>
          <a:xfrm>
            <a:off x="5252576" y="3109429"/>
            <a:ext cx="6065992" cy="573523"/>
          </a:xfrm>
          <a:prstGeom prst="rect">
            <a:avLst/>
          </a:prstGeom>
        </p:spPr>
        <p:txBody>
          <a:bodyPr>
            <a:noAutofit/>
          </a:bodyPr>
          <a:lstStyle>
            <a:lvl1pPr marL="457200" indent="-457200" algn="l" defTabSz="1828800" rtl="0" eaLnBrk="1" latinLnBrk="0" hangingPunct="1">
              <a:lnSpc>
                <a:spcPct val="90000"/>
              </a:lnSpc>
              <a:spcBef>
                <a:spcPts val="2000"/>
              </a:spcBef>
              <a:buFontTx/>
              <a:buBlip>
                <a:blip r:embed="rId3"/>
              </a:buBlip>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3716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2860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dirty="0">
                <a:solidFill>
                  <a:schemeClr val="tx2"/>
                </a:solidFill>
                <a:latin typeface="+mn-lt"/>
              </a:rPr>
              <a:t>Philip Orlando, CFA</a:t>
            </a:r>
          </a:p>
          <a:p>
            <a:pPr marL="0" indent="0">
              <a:lnSpc>
                <a:spcPct val="100000"/>
              </a:lnSpc>
              <a:spcBef>
                <a:spcPts val="600"/>
              </a:spcBef>
              <a:spcAft>
                <a:spcPts val="600"/>
              </a:spcAft>
              <a:buNone/>
            </a:pPr>
            <a:r>
              <a:rPr lang="en-US" sz="2400" dirty="0">
                <a:latin typeface="+mn-lt"/>
              </a:rPr>
              <a:t>Chief Equity Market Strategist</a:t>
            </a:r>
          </a:p>
          <a:p>
            <a:pPr marL="0" indent="0">
              <a:lnSpc>
                <a:spcPct val="100000"/>
              </a:lnSpc>
              <a:spcBef>
                <a:spcPts val="600"/>
              </a:spcBef>
              <a:spcAft>
                <a:spcPts val="600"/>
              </a:spcAft>
              <a:buNone/>
            </a:pPr>
            <a:r>
              <a:rPr lang="en-US" sz="2400" dirty="0">
                <a:latin typeface="+mn-lt"/>
              </a:rPr>
              <a:t>Head of Client Portfolio Management</a:t>
            </a:r>
          </a:p>
          <a:p>
            <a:pPr marL="0" indent="0">
              <a:lnSpc>
                <a:spcPct val="100000"/>
              </a:lnSpc>
              <a:spcBef>
                <a:spcPts val="600"/>
              </a:spcBef>
              <a:spcAft>
                <a:spcPts val="600"/>
              </a:spcAft>
              <a:buNone/>
            </a:pPr>
            <a:r>
              <a:rPr lang="en-US" sz="2400" dirty="0">
                <a:latin typeface="+mn-lt"/>
              </a:rPr>
              <a:t>Senior Vice President</a:t>
            </a:r>
          </a:p>
        </p:txBody>
      </p:sp>
      <p:pic>
        <p:nvPicPr>
          <p:cNvPr id="13" name="Picture 12"/>
          <p:cNvPicPr>
            <a:picLocks noChangeAspect="1"/>
          </p:cNvPicPr>
          <p:nvPr/>
        </p:nvPicPr>
        <p:blipFill rotWithShape="1">
          <a:blip r:embed="rId4"/>
          <a:srcRect b="28067"/>
          <a:stretch/>
        </p:blipFill>
        <p:spPr>
          <a:xfrm>
            <a:off x="921498" y="2750811"/>
            <a:ext cx="4395088" cy="4596287"/>
          </a:xfrm>
          <a:prstGeom prst="rect">
            <a:avLst/>
          </a:prstGeom>
        </p:spPr>
      </p:pic>
      <p:grpSp>
        <p:nvGrpSpPr>
          <p:cNvPr id="9" name="Group 8">
            <a:extLst>
              <a:ext uri="{FF2B5EF4-FFF2-40B4-BE49-F238E27FC236}">
                <a16:creationId xmlns:a16="http://schemas.microsoft.com/office/drawing/2014/main" id="{AF5AC0EC-CA7B-2A43-84F4-0A9AB6F2948C}"/>
              </a:ext>
            </a:extLst>
          </p:cNvPr>
          <p:cNvGrpSpPr/>
          <p:nvPr/>
        </p:nvGrpSpPr>
        <p:grpSpPr>
          <a:xfrm>
            <a:off x="4500397" y="6008159"/>
            <a:ext cx="4833291" cy="723381"/>
            <a:chOff x="1737798" y="3756183"/>
            <a:chExt cx="3609939" cy="521762"/>
          </a:xfrm>
        </p:grpSpPr>
        <p:pic>
          <p:nvPicPr>
            <p:cNvPr id="10" name="Picture 9" descr="A picture containing drawing&#10;&#10;Description automatically generated">
              <a:extLst>
                <a:ext uri="{FF2B5EF4-FFF2-40B4-BE49-F238E27FC236}">
                  <a16:creationId xmlns:a16="http://schemas.microsoft.com/office/drawing/2014/main" id="{F1BCDDAF-140B-EA4D-A353-A5B02A2A736B}"/>
                </a:ext>
              </a:extLst>
            </p:cNvPr>
            <p:cNvPicPr>
              <a:picLocks noChangeAspect="1"/>
            </p:cNvPicPr>
            <p:nvPr/>
          </p:nvPicPr>
          <p:blipFill>
            <a:blip r:embed="rId5"/>
            <a:stretch>
              <a:fillRect/>
            </a:stretch>
          </p:blipFill>
          <p:spPr>
            <a:xfrm flipH="1">
              <a:off x="1737798" y="3756183"/>
              <a:ext cx="635620" cy="521762"/>
            </a:xfrm>
            <a:prstGeom prst="rect">
              <a:avLst/>
            </a:prstGeom>
          </p:spPr>
        </p:pic>
        <p:sp>
          <p:nvSpPr>
            <p:cNvPr id="11" name="Text Placeholder 51">
              <a:extLst>
                <a:ext uri="{FF2B5EF4-FFF2-40B4-BE49-F238E27FC236}">
                  <a16:creationId xmlns:a16="http://schemas.microsoft.com/office/drawing/2014/main" id="{9231E94D-94A9-6541-93E8-2A2577292BA0}"/>
                </a:ext>
              </a:extLst>
            </p:cNvPr>
            <p:cNvSpPr txBox="1">
              <a:spLocks/>
            </p:cNvSpPr>
            <p:nvPr/>
          </p:nvSpPr>
          <p:spPr>
            <a:xfrm>
              <a:off x="1869649" y="3769963"/>
              <a:ext cx="489685" cy="505259"/>
            </a:xfrm>
            <a:prstGeom prst="rect">
              <a:avLst/>
            </a:prstGeom>
          </p:spPr>
          <p:txBody>
            <a:bodyPr vert="horz" lIns="91440" tIns="45720" rIns="91440" bIns="45720" rtlCol="0" anchor="ctr" anchorCtr="0">
              <a:normAutofit/>
            </a:bodyPr>
            <a:lstStyle>
              <a:lvl1pPr marL="0" indent="0" algn="l" defTabSz="1828800" rtl="0" eaLnBrk="1" latinLnBrk="0" hangingPunct="1">
                <a:lnSpc>
                  <a:spcPts val="1600"/>
                </a:lnSpc>
                <a:spcBef>
                  <a:spcPts val="1200"/>
                </a:spcBef>
                <a:spcAft>
                  <a:spcPts val="0"/>
                </a:spcAft>
                <a:buFont typeface="Arial" panose="020B0604020202020204" pitchFamily="34" charset="0"/>
                <a:buNone/>
                <a:defRPr sz="1600" b="1" kern="1200" baseline="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l" defTabSz="1828800" rtl="0" eaLnBrk="1" latinLnBrk="0" hangingPunct="1">
                <a:lnSpc>
                  <a:spcPts val="1800"/>
                </a:lnSpc>
                <a:spcBef>
                  <a:spcPts val="400"/>
                </a:spcBef>
                <a:spcAft>
                  <a:spcPts val="1200"/>
                </a:spcAft>
                <a:buClr>
                  <a:schemeClr val="accent2"/>
                </a:buClr>
                <a:buSzPct val="150000"/>
                <a:buFont typeface="Arial" panose="020B0604020202020204" pitchFamily="34" charset="0"/>
                <a:buNone/>
                <a:defRPr sz="1400" b="0" i="0" kern="1200" baseline="0">
                  <a:solidFill>
                    <a:schemeClr val="tx1"/>
                  </a:solidFill>
                  <a:latin typeface="+mn-lt"/>
                  <a:ea typeface="Verdana" panose="020B0604030504040204" pitchFamily="34" charset="0"/>
                  <a:cs typeface="Verdana" panose="020B0604030504040204" pitchFamily="34" charset="0"/>
                </a:defRPr>
              </a:lvl2pPr>
              <a:lvl3pPr marL="0" indent="0" algn="l" defTabSz="1828800" rtl="0" eaLnBrk="1" latinLnBrk="0" hangingPunct="1">
                <a:lnSpc>
                  <a:spcPct val="100000"/>
                </a:lnSpc>
                <a:spcBef>
                  <a:spcPts val="0"/>
                </a:spcBef>
                <a:buFont typeface="Arial" panose="020B0604020202020204" pitchFamily="34" charset="0"/>
                <a:buNone/>
                <a:defRPr sz="1800" kern="1200" baseline="0">
                  <a:solidFill>
                    <a:schemeClr val="tx1"/>
                  </a:solidFill>
                  <a:latin typeface="+mn-lt"/>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n-US" sz="2000" dirty="0">
                  <a:solidFill>
                    <a:schemeClr val="bg1"/>
                  </a:solidFill>
                  <a:latin typeface="+mn-lt"/>
                </a:rPr>
                <a:t>42</a:t>
              </a:r>
            </a:p>
          </p:txBody>
        </p:sp>
        <p:sp>
          <p:nvSpPr>
            <p:cNvPr id="12" name="Rectangle 11">
              <a:extLst>
                <a:ext uri="{FF2B5EF4-FFF2-40B4-BE49-F238E27FC236}">
                  <a16:creationId xmlns:a16="http://schemas.microsoft.com/office/drawing/2014/main" id="{CF18E439-B4B0-F44F-9C2C-6D1CD3E2346A}"/>
                </a:ext>
              </a:extLst>
            </p:cNvPr>
            <p:cNvSpPr/>
            <p:nvPr/>
          </p:nvSpPr>
          <p:spPr>
            <a:xfrm>
              <a:off x="2382057" y="3841326"/>
              <a:ext cx="2965680" cy="288592"/>
            </a:xfrm>
            <a:prstGeom prst="rect">
              <a:avLst/>
            </a:prstGeom>
          </p:spPr>
          <p:txBody>
            <a:bodyPr wrap="none">
              <a:spAutoFit/>
            </a:bodyPr>
            <a:lstStyle/>
            <a:p>
              <a:pPr marL="0" lvl="1"/>
              <a:r>
                <a:rPr lang="en-US" sz="2000" dirty="0"/>
                <a:t>Years of Industry Experience </a:t>
              </a:r>
            </a:p>
          </p:txBody>
        </p:sp>
      </p:grpSp>
      <p:sp>
        <p:nvSpPr>
          <p:cNvPr id="4" name="Rectangle 3">
            <a:extLst>
              <a:ext uri="{FF2B5EF4-FFF2-40B4-BE49-F238E27FC236}">
                <a16:creationId xmlns:a16="http://schemas.microsoft.com/office/drawing/2014/main" id="{B4114A64-EA32-4963-8A0C-8FDFE90A75BA}"/>
              </a:ext>
            </a:extLst>
          </p:cNvPr>
          <p:cNvSpPr/>
          <p:nvPr/>
        </p:nvSpPr>
        <p:spPr>
          <a:xfrm>
            <a:off x="11318568" y="2750811"/>
            <a:ext cx="10779432" cy="10433625"/>
          </a:xfrm>
          <a:prstGeom prst="rect">
            <a:avLst/>
          </a:prstGeom>
        </p:spPr>
        <p:txBody>
          <a:bodyPr wrap="square">
            <a:spAutoFit/>
          </a:bodyPr>
          <a:lstStyle/>
          <a:p>
            <a:r>
              <a:rPr lang="en-US" sz="2400" dirty="0">
                <a:latin typeface="Times New Roman" panose="02020603050405020304" pitchFamily="18" charset="0"/>
                <a:ea typeface="Calibri" panose="020F0502020204030204" pitchFamily="34" charset="0"/>
                <a:cs typeface="Times New Roman" panose="02020603050405020304" pitchFamily="18" charset="0"/>
              </a:rPr>
              <a:t>Phil Orlando is Federated Hermes’ chief equity strategist and the head of the Client Portfolio Management team. He joined Federated in 2003 and, with more than 40 years of industry experience, Phil is responsible for the formulation of Federated Hermes’ views on the economy, the financial markets and the firm’s positioning strategies. </a:t>
            </a:r>
          </a:p>
          <a:p>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He serves as the chairman of both the Macro Economic Policy and the PRISM Asset Allocation committees. As the head of the Client Portfolio Management team, Phil is responsible for bringing extensive macroeconomic, investment strategy and product knowledge directly to clients in collaboration with the sales team.  </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Throughout his career, Phil has been recognized for his ability to accurately synthesize the interrelationship among highly complex financial, economic and political market developments, and translate them into easily understandable concepts. He is a popular keynote speaker, addressing many national investment conferences.  </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For more than 25 years, Phil has been a regular contributor to the financial media, including CNBC, Bloomberg, Fox Business News, Reuters, The Wall Street Journal and The New York Times, among many other media outlets. </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Phil received his bachelor’s degree and MBA from New York University. He is a CFA® charterholder.  </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Phil is married and has three children.  While he spends much of his time off with his family, he is also very active in charity work. He is on the Board of Directors of two Westchester-based charities that work with special-needs children: The Foundation for Empowering Citizens with Autism (FECA) and Extraordinary Ventures New York (EVNY). He is also an advisory-board member of the Cancer Support Team (CST).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1712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85460-E9B2-9A23-410B-555B3AD398BD}"/>
              </a:ext>
            </a:extLst>
          </p:cNvPr>
          <p:cNvSpPr>
            <a:spLocks noGrp="1"/>
          </p:cNvSpPr>
          <p:nvPr>
            <p:ph type="title"/>
          </p:nvPr>
        </p:nvSpPr>
        <p:spPr/>
        <p:txBody>
          <a:bodyPr/>
          <a:lstStyle/>
          <a:p>
            <a:r>
              <a:rPr lang="en-US" dirty="0"/>
              <a:t>Interested in hearing more?</a:t>
            </a:r>
          </a:p>
        </p:txBody>
      </p:sp>
      <p:sp>
        <p:nvSpPr>
          <p:cNvPr id="3" name="Text Placeholder 2">
            <a:extLst>
              <a:ext uri="{FF2B5EF4-FFF2-40B4-BE49-F238E27FC236}">
                <a16:creationId xmlns:a16="http://schemas.microsoft.com/office/drawing/2014/main" id="{E20FFFBC-A03B-E8B9-332A-430D195CC9D9}"/>
              </a:ext>
            </a:extLst>
          </p:cNvPr>
          <p:cNvSpPr>
            <a:spLocks noGrp="1"/>
          </p:cNvSpPr>
          <p:nvPr>
            <p:ph type="body" idx="1"/>
          </p:nvPr>
        </p:nvSpPr>
        <p:spPr>
          <a:xfrm>
            <a:off x="911444" y="2493249"/>
            <a:ext cx="10799435" cy="10639924"/>
          </a:xfrm>
          <a:ln w="12700">
            <a:solidFill>
              <a:schemeClr val="accent1"/>
            </a:solidFill>
          </a:ln>
        </p:spPr>
        <p:txBody>
          <a:bodyPr/>
          <a:lstStyle/>
          <a:p>
            <a:pPr marL="0" indent="0" algn="ctr">
              <a:lnSpc>
                <a:spcPct val="100000"/>
              </a:lnSpc>
              <a:spcBef>
                <a:spcPts val="0"/>
              </a:spcBef>
              <a:buNone/>
            </a:pPr>
            <a:r>
              <a:rPr lang="en-US" dirty="0"/>
              <a:t> </a:t>
            </a:r>
            <a:r>
              <a:rPr lang="en-US" sz="3600" b="1" dirty="0">
                <a:solidFill>
                  <a:schemeClr val="accent6"/>
                </a:solidFill>
              </a:rPr>
              <a:t>Website resources</a:t>
            </a:r>
          </a:p>
          <a:p>
            <a:pPr marL="0" indent="0" algn="ctr">
              <a:lnSpc>
                <a:spcPct val="100000"/>
              </a:lnSpc>
              <a:spcBef>
                <a:spcPts val="0"/>
              </a:spcBef>
              <a:buNone/>
            </a:pPr>
            <a:r>
              <a:rPr lang="en-US" sz="3600" b="1" dirty="0"/>
              <a:t>FederatedInvestors.com/PhilOrlando</a:t>
            </a:r>
          </a:p>
          <a:p>
            <a:pPr marL="0" indent="0">
              <a:lnSpc>
                <a:spcPct val="100000"/>
              </a:lnSpc>
              <a:buNone/>
            </a:pPr>
            <a:endParaRPr lang="en-US" sz="3600" b="1" dirty="0"/>
          </a:p>
          <a:p>
            <a:pPr marL="914400" lvl="1"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3D067A5C-8929-FC52-ACEB-F717CE37C612}"/>
              </a:ext>
            </a:extLst>
          </p:cNvPr>
          <p:cNvSpPr>
            <a:spLocks noGrp="1"/>
          </p:cNvSpPr>
          <p:nvPr>
            <p:ph type="ftr" sz="quarter" idx="5"/>
          </p:nvPr>
        </p:nvSpPr>
        <p:spPr/>
        <p:txBody>
          <a:bodyPr/>
          <a:lstStyle/>
          <a:p>
            <a:endParaRPr lang="en-US"/>
          </a:p>
        </p:txBody>
      </p:sp>
      <p:sp>
        <p:nvSpPr>
          <p:cNvPr id="6" name="TextBox 5">
            <a:extLst>
              <a:ext uri="{FF2B5EF4-FFF2-40B4-BE49-F238E27FC236}">
                <a16:creationId xmlns:a16="http://schemas.microsoft.com/office/drawing/2014/main" id="{22FE55DC-563F-AAD2-389F-6E2A355C21DA}"/>
              </a:ext>
            </a:extLst>
          </p:cNvPr>
          <p:cNvSpPr txBox="1"/>
          <p:nvPr/>
        </p:nvSpPr>
        <p:spPr>
          <a:xfrm>
            <a:off x="11846264" y="2498256"/>
            <a:ext cx="10799064" cy="10643616"/>
          </a:xfrm>
          <a:prstGeom prst="rect">
            <a:avLst/>
          </a:prstGeom>
          <a:noFill/>
          <a:ln w="12700">
            <a:solidFill>
              <a:schemeClr val="accent1"/>
            </a:solidFill>
          </a:ln>
        </p:spPr>
        <p:txBody>
          <a:bodyPr wrap="square" rtlCol="0">
            <a:spAutoFit/>
          </a:bodyPr>
          <a:lstStyle/>
          <a:p>
            <a:pPr marL="0" indent="0" algn="ctr">
              <a:buNone/>
            </a:pPr>
            <a:r>
              <a:rPr lang="en-US" sz="3600" b="1" dirty="0">
                <a:solidFill>
                  <a:schemeClr val="accent6"/>
                </a:solidFill>
              </a:rPr>
              <a:t>Join next webcast</a:t>
            </a:r>
          </a:p>
          <a:p>
            <a:pPr marL="0" indent="0" algn="ctr">
              <a:buNone/>
            </a:pPr>
            <a:r>
              <a:rPr lang="en-US" sz="3600" b="1" dirty="0"/>
              <a:t>Equity and Fixed Income Update</a:t>
            </a:r>
          </a:p>
          <a:p>
            <a:pPr marL="0" indent="0">
              <a:buNone/>
            </a:pPr>
            <a:endParaRPr lang="en-US" sz="3600" b="1" dirty="0"/>
          </a:p>
          <a:p>
            <a:pPr marL="0" indent="0">
              <a:buNone/>
            </a:pPr>
            <a:endParaRPr lang="en-US" sz="3600" b="1" dirty="0"/>
          </a:p>
          <a:p>
            <a:pPr marL="0" indent="0">
              <a:buNone/>
            </a:pPr>
            <a:endParaRPr lang="en-US" sz="3600" b="1" dirty="0"/>
          </a:p>
          <a:p>
            <a:pPr marL="0" indent="0">
              <a:buNone/>
            </a:pPr>
            <a:endParaRPr lang="en-US" sz="3600" b="1" dirty="0"/>
          </a:p>
          <a:p>
            <a:pPr lvl="1">
              <a:buClr>
                <a:schemeClr val="accent6"/>
              </a:buClr>
            </a:pPr>
            <a:endParaRPr lang="en-US" sz="3600" dirty="0"/>
          </a:p>
          <a:p>
            <a:pPr marL="914400" lvl="1" indent="0">
              <a:buNone/>
            </a:pPr>
            <a:endParaRPr lang="en-US" sz="3600" dirty="0"/>
          </a:p>
          <a:p>
            <a:pPr marL="914400" lvl="1" indent="0">
              <a:buNone/>
            </a:pPr>
            <a:endParaRPr lang="en-US" sz="3600" dirty="0"/>
          </a:p>
          <a:p>
            <a:pPr marL="914400" lvl="1" indent="0">
              <a:buNone/>
            </a:pPr>
            <a:endParaRPr lang="en-US" sz="3600" dirty="0"/>
          </a:p>
          <a:p>
            <a:pPr marL="914400" lvl="1" indent="0">
              <a:buNone/>
            </a:pPr>
            <a:endParaRPr lang="en-US" sz="3600" dirty="0"/>
          </a:p>
          <a:p>
            <a:pPr marL="914400" lvl="1" indent="0">
              <a:buNone/>
            </a:pPr>
            <a:endParaRPr lang="en-US" sz="3600" dirty="0"/>
          </a:p>
          <a:p>
            <a:pPr marL="914400" lvl="1" indent="0">
              <a:buNone/>
            </a:pPr>
            <a:endParaRPr lang="en-US" sz="3600" dirty="0"/>
          </a:p>
          <a:p>
            <a:pPr marL="914400" lvl="1" indent="0">
              <a:buNone/>
            </a:pPr>
            <a:endParaRPr lang="en-US" sz="3600" dirty="0"/>
          </a:p>
          <a:p>
            <a:pPr marL="914400" lvl="1" indent="0">
              <a:buNone/>
            </a:pPr>
            <a:endParaRPr lang="en-US" sz="3600" dirty="0"/>
          </a:p>
          <a:p>
            <a:pPr marL="914400" lvl="1" indent="0">
              <a:buNone/>
            </a:pPr>
            <a:endParaRPr lang="en-US" sz="3600" dirty="0"/>
          </a:p>
          <a:p>
            <a:pPr marL="914400" lvl="1" indent="0">
              <a:buNone/>
            </a:pPr>
            <a:endParaRPr lang="en-US" sz="3600" dirty="0"/>
          </a:p>
          <a:p>
            <a:pPr marL="914400" lvl="1" indent="0">
              <a:buNone/>
            </a:pPr>
            <a:endParaRPr lang="en-US" sz="3600" dirty="0"/>
          </a:p>
          <a:p>
            <a:pPr marL="914400" lvl="1" indent="0">
              <a:buNone/>
            </a:pPr>
            <a:endParaRPr lang="en-US" sz="3600" dirty="0"/>
          </a:p>
        </p:txBody>
      </p:sp>
      <p:pic>
        <p:nvPicPr>
          <p:cNvPr id="8" name="Picture 7" descr="Qr code&#10;&#10;Description automatically generated">
            <a:extLst>
              <a:ext uri="{FF2B5EF4-FFF2-40B4-BE49-F238E27FC236}">
                <a16:creationId xmlns:a16="http://schemas.microsoft.com/office/drawing/2014/main" id="{A127D495-6C6C-2368-1B81-D2DD2E39554C}"/>
              </a:ext>
            </a:extLst>
          </p:cNvPr>
          <p:cNvPicPr>
            <a:picLocks/>
          </p:cNvPicPr>
          <p:nvPr/>
        </p:nvPicPr>
        <p:blipFill rotWithShape="1">
          <a:blip r:embed="rId3"/>
          <a:srcRect l="3380" t="4636" r="4407" b="4909"/>
          <a:stretch/>
        </p:blipFill>
        <p:spPr>
          <a:xfrm>
            <a:off x="3557846" y="7152293"/>
            <a:ext cx="5376672" cy="5586984"/>
          </a:xfrm>
          <a:prstGeom prst="rect">
            <a:avLst/>
          </a:prstGeom>
        </p:spPr>
      </p:pic>
      <p:pic>
        <p:nvPicPr>
          <p:cNvPr id="9" name="Picture 8">
            <a:extLst>
              <a:ext uri="{FF2B5EF4-FFF2-40B4-BE49-F238E27FC236}">
                <a16:creationId xmlns:a16="http://schemas.microsoft.com/office/drawing/2014/main" id="{6DEBA81F-C031-43E6-4EAE-803EB7786F65}"/>
              </a:ext>
            </a:extLst>
          </p:cNvPr>
          <p:cNvPicPr>
            <a:picLocks/>
          </p:cNvPicPr>
          <p:nvPr/>
        </p:nvPicPr>
        <p:blipFill rotWithShape="1">
          <a:blip r:embed="rId4"/>
          <a:srcRect l="2878" r="2107" b="1"/>
          <a:stretch/>
        </p:blipFill>
        <p:spPr>
          <a:xfrm>
            <a:off x="14536768" y="7156076"/>
            <a:ext cx="5372039" cy="5583201"/>
          </a:xfrm>
          <a:prstGeom prst="rect">
            <a:avLst/>
          </a:prstGeom>
        </p:spPr>
      </p:pic>
      <p:sp>
        <p:nvSpPr>
          <p:cNvPr id="10" name="Text Placeholder 1">
            <a:extLst>
              <a:ext uri="{FF2B5EF4-FFF2-40B4-BE49-F238E27FC236}">
                <a16:creationId xmlns:a16="http://schemas.microsoft.com/office/drawing/2014/main" id="{11A7202B-AE87-0494-8C34-0459BDC5B721}"/>
              </a:ext>
            </a:extLst>
          </p:cNvPr>
          <p:cNvSpPr txBox="1">
            <a:spLocks/>
          </p:cNvSpPr>
          <p:nvPr/>
        </p:nvSpPr>
        <p:spPr>
          <a:xfrm>
            <a:off x="2850777" y="4107582"/>
            <a:ext cx="8104093" cy="2788225"/>
          </a:xfrm>
          <a:prstGeom prst="rect">
            <a:avLst/>
          </a:prstGeom>
        </p:spPr>
        <p:txBody>
          <a:bodyPr/>
          <a:lstStyle>
            <a:lvl1pPr marL="457200" indent="-457200" algn="l" defTabSz="1828800" rtl="0" eaLnBrk="1" latinLnBrk="0" hangingPunct="1">
              <a:lnSpc>
                <a:spcPct val="90000"/>
              </a:lnSpc>
              <a:spcBef>
                <a:spcPts val="2000"/>
              </a:spcBef>
              <a:buFontTx/>
              <a:buBlip>
                <a:blip r:embed="rId5"/>
              </a:buBlip>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3716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2860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600" dirty="0"/>
              <a:t>Sign up for email updates</a:t>
            </a:r>
          </a:p>
          <a:p>
            <a:r>
              <a:rPr lang="en-US" sz="3600" dirty="0"/>
              <a:t>Watch YouTube videos</a:t>
            </a:r>
          </a:p>
          <a:p>
            <a:r>
              <a:rPr lang="en-US" sz="3600" dirty="0"/>
              <a:t>Connect on LinkedIn</a:t>
            </a:r>
          </a:p>
        </p:txBody>
      </p:sp>
      <p:sp>
        <p:nvSpPr>
          <p:cNvPr id="11" name="Text Placeholder 10">
            <a:extLst>
              <a:ext uri="{FF2B5EF4-FFF2-40B4-BE49-F238E27FC236}">
                <a16:creationId xmlns:a16="http://schemas.microsoft.com/office/drawing/2014/main" id="{24D3053D-2757-C0F9-2E25-E2C0E4FC5DC7}"/>
              </a:ext>
            </a:extLst>
          </p:cNvPr>
          <p:cNvSpPr txBox="1">
            <a:spLocks/>
          </p:cNvSpPr>
          <p:nvPr/>
        </p:nvSpPr>
        <p:spPr>
          <a:xfrm>
            <a:off x="13700657" y="4104530"/>
            <a:ext cx="9698225" cy="3693660"/>
          </a:xfrm>
          <a:prstGeom prst="rect">
            <a:avLst/>
          </a:prstGeom>
        </p:spPr>
        <p:txBody>
          <a:bodyPr/>
          <a:lstStyle>
            <a:lvl1pPr marL="457200" indent="-457200" algn="l" defTabSz="1828800" rtl="0" eaLnBrk="1" latinLnBrk="0" hangingPunct="1">
              <a:lnSpc>
                <a:spcPct val="90000"/>
              </a:lnSpc>
              <a:spcBef>
                <a:spcPts val="2000"/>
              </a:spcBef>
              <a:buFontTx/>
              <a:buBlip>
                <a:blip r:embed="rId5"/>
              </a:buBlip>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3716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2860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600" dirty="0"/>
              <a:t>Attend next quarterly webcast</a:t>
            </a:r>
          </a:p>
          <a:p>
            <a:r>
              <a:rPr lang="en-US" sz="3600" dirty="0"/>
              <a:t>December 1,2022 at 3 p.m. ET</a:t>
            </a:r>
          </a:p>
          <a:p>
            <a:r>
              <a:rPr lang="en-US" sz="3600" dirty="0"/>
              <a:t>Featuring Phil Orlando, RJ Gallo, hosted by Linda Duessel</a:t>
            </a:r>
          </a:p>
        </p:txBody>
      </p:sp>
      <p:sp>
        <p:nvSpPr>
          <p:cNvPr id="12" name="Subtitle 5">
            <a:extLst>
              <a:ext uri="{FF2B5EF4-FFF2-40B4-BE49-F238E27FC236}">
                <a16:creationId xmlns:a16="http://schemas.microsoft.com/office/drawing/2014/main" id="{E5B7EB02-D74F-0227-28F0-74C8F92BE091}"/>
              </a:ext>
            </a:extLst>
          </p:cNvPr>
          <p:cNvSpPr txBox="1">
            <a:spLocks/>
          </p:cNvSpPr>
          <p:nvPr/>
        </p:nvSpPr>
        <p:spPr>
          <a:xfrm>
            <a:off x="921498" y="1483148"/>
            <a:ext cx="21711490" cy="612067"/>
          </a:xfrm>
          <a:prstGeom prst="rect">
            <a:avLst/>
          </a:prstGeom>
        </p:spPr>
        <p:txBody>
          <a:bodyPr/>
          <a:lstStyle>
            <a:lvl1pPr marL="457200" indent="-457200" algn="l" defTabSz="1828800" rtl="0" eaLnBrk="1" latinLnBrk="0" hangingPunct="1">
              <a:lnSpc>
                <a:spcPct val="90000"/>
              </a:lnSpc>
              <a:spcBef>
                <a:spcPts val="2000"/>
              </a:spcBef>
              <a:buFontTx/>
              <a:buBlip>
                <a:blip r:embed="rId5"/>
              </a:buBlip>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3716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2860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3200" dirty="0">
                <a:solidFill>
                  <a:schemeClr val="accent1"/>
                </a:solidFill>
              </a:rPr>
              <a:t>Scan the QR codes for additional information</a:t>
            </a:r>
          </a:p>
        </p:txBody>
      </p:sp>
    </p:spTree>
    <p:extLst>
      <p:ext uri="{BB962C8B-B14F-4D97-AF65-F5344CB8AC3E}">
        <p14:creationId xmlns:p14="http://schemas.microsoft.com/office/powerpoint/2010/main" val="2206799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5400" dirty="0">
                <a:latin typeface="+mn-lt"/>
              </a:rPr>
              <a:t>What are the voters most concerned about?</a:t>
            </a:r>
          </a:p>
        </p:txBody>
      </p:sp>
      <p:sp>
        <p:nvSpPr>
          <p:cNvPr id="13" name="Text Placeholder 3"/>
          <p:cNvSpPr>
            <a:spLocks noGrp="1"/>
          </p:cNvSpPr>
          <p:nvPr>
            <p:ph type="body" sz="quarter" idx="13"/>
          </p:nvPr>
        </p:nvSpPr>
        <p:spPr>
          <a:xfrm>
            <a:off x="915988" y="11201621"/>
            <a:ext cx="24387175" cy="2133600"/>
          </a:xfrm>
        </p:spPr>
        <p:txBody>
          <a:bodyPr>
            <a:normAutofit/>
          </a:bodyPr>
          <a:lstStyle/>
          <a:p>
            <a:r>
              <a:rPr lang="en-US" sz="1400" dirty="0"/>
              <a:t>Source: Strategas Research Partners as of October 18, 2022.</a:t>
            </a:r>
          </a:p>
        </p:txBody>
      </p:sp>
      <p:pic>
        <p:nvPicPr>
          <p:cNvPr id="3" name="Picture 2">
            <a:extLst>
              <a:ext uri="{FF2B5EF4-FFF2-40B4-BE49-F238E27FC236}">
                <a16:creationId xmlns:a16="http://schemas.microsoft.com/office/drawing/2014/main" id="{8C25E35F-B8F6-8871-0A43-98AF96266CB1}"/>
              </a:ext>
            </a:extLst>
          </p:cNvPr>
          <p:cNvPicPr>
            <a:picLocks noChangeAspect="1"/>
          </p:cNvPicPr>
          <p:nvPr/>
        </p:nvPicPr>
        <p:blipFill>
          <a:blip r:embed="rId2"/>
          <a:stretch>
            <a:fillRect/>
          </a:stretch>
        </p:blipFill>
        <p:spPr>
          <a:xfrm>
            <a:off x="3200399" y="3112478"/>
            <a:ext cx="15530689" cy="9255830"/>
          </a:xfrm>
          <a:prstGeom prst="rect">
            <a:avLst/>
          </a:prstGeom>
        </p:spPr>
      </p:pic>
    </p:spTree>
    <p:extLst>
      <p:ext uri="{BB962C8B-B14F-4D97-AF65-F5344CB8AC3E}">
        <p14:creationId xmlns:p14="http://schemas.microsoft.com/office/powerpoint/2010/main" val="287628880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466CD4-B643-9D10-82AC-551CCFC3BC62}"/>
              </a:ext>
            </a:extLst>
          </p:cNvPr>
          <p:cNvPicPr>
            <a:picLocks noChangeAspect="1"/>
          </p:cNvPicPr>
          <p:nvPr/>
        </p:nvPicPr>
        <p:blipFill>
          <a:blip r:embed="rId2"/>
          <a:stretch>
            <a:fillRect/>
          </a:stretch>
        </p:blipFill>
        <p:spPr>
          <a:xfrm>
            <a:off x="1309157" y="4380207"/>
            <a:ext cx="20435446" cy="7203603"/>
          </a:xfrm>
          <a:prstGeom prst="rect">
            <a:avLst/>
          </a:prstGeom>
        </p:spPr>
      </p:pic>
      <p:sp>
        <p:nvSpPr>
          <p:cNvPr id="2" name="Title 1">
            <a:extLst>
              <a:ext uri="{FF2B5EF4-FFF2-40B4-BE49-F238E27FC236}">
                <a16:creationId xmlns:a16="http://schemas.microsoft.com/office/drawing/2014/main" id="{39611BFC-B4D2-47E2-F949-0747812B417C}"/>
              </a:ext>
            </a:extLst>
          </p:cNvPr>
          <p:cNvSpPr>
            <a:spLocks noGrp="1"/>
          </p:cNvSpPr>
          <p:nvPr>
            <p:ph type="title"/>
          </p:nvPr>
        </p:nvSpPr>
        <p:spPr/>
        <p:txBody>
          <a:bodyPr>
            <a:normAutofit fontScale="90000"/>
          </a:bodyPr>
          <a:lstStyle/>
          <a:p>
            <a:r>
              <a:rPr lang="en-US" dirty="0"/>
              <a:t>Nominal CPI rose from 1.4% y/y in January 2021 to a 41-year high of 9.1</a:t>
            </a:r>
            <a:r>
              <a:rPr lang="en-US"/>
              <a:t>% in </a:t>
            </a:r>
            <a:r>
              <a:rPr lang="en-US" dirty="0"/>
              <a:t>June 2022</a:t>
            </a:r>
          </a:p>
        </p:txBody>
      </p:sp>
      <p:sp>
        <p:nvSpPr>
          <p:cNvPr id="8" name="Rectangle 7">
            <a:extLst>
              <a:ext uri="{FF2B5EF4-FFF2-40B4-BE49-F238E27FC236}">
                <a16:creationId xmlns:a16="http://schemas.microsoft.com/office/drawing/2014/main" id="{2CB0EDC2-CCAB-12EB-4852-5D353D877A8B}"/>
              </a:ext>
            </a:extLst>
          </p:cNvPr>
          <p:cNvSpPr/>
          <p:nvPr/>
        </p:nvSpPr>
        <p:spPr>
          <a:xfrm>
            <a:off x="8252345" y="3346733"/>
            <a:ext cx="6319359" cy="830997"/>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a:solidFill>
                  <a:srgbClr val="000000"/>
                </a:solidFill>
                <a:latin typeface="Verdana" panose="020B0604030504040204"/>
              </a:rPr>
              <a:t>Consumer Price Index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rgbClr val="000000"/>
                </a:solidFill>
                <a:latin typeface="Verdana" panose="020B0604030504040204"/>
              </a:rPr>
              <a:t>(percent change at annual rate, quarterly)</a:t>
            </a:r>
            <a:endParaRPr kumimoji="0" lang="en-US" sz="2000" b="1" i="0" u="none" strike="noStrike" kern="1200" cap="none" spc="0" normalizeH="0" baseline="0" noProof="0" dirty="0">
              <a:ln>
                <a:noFill/>
              </a:ln>
              <a:solidFill>
                <a:srgbClr val="000000"/>
              </a:solidFill>
              <a:effectLst/>
              <a:uLnTx/>
              <a:uFillTx/>
              <a:latin typeface="Verdana" panose="020B0604030504040204"/>
              <a:ea typeface="+mn-ea"/>
              <a:cs typeface="+mn-cs"/>
            </a:endParaRPr>
          </a:p>
        </p:txBody>
      </p:sp>
      <p:grpSp>
        <p:nvGrpSpPr>
          <p:cNvPr id="9" name="Group 8">
            <a:extLst>
              <a:ext uri="{FF2B5EF4-FFF2-40B4-BE49-F238E27FC236}">
                <a16:creationId xmlns:a16="http://schemas.microsoft.com/office/drawing/2014/main" id="{F3BF49B0-7D5B-CE1A-6019-C1E87516A564}"/>
              </a:ext>
            </a:extLst>
          </p:cNvPr>
          <p:cNvGrpSpPr/>
          <p:nvPr/>
        </p:nvGrpSpPr>
        <p:grpSpPr>
          <a:xfrm>
            <a:off x="21495424" y="4390096"/>
            <a:ext cx="1501445" cy="763541"/>
            <a:chOff x="21333818" y="8735720"/>
            <a:chExt cx="1501445" cy="763541"/>
          </a:xfrm>
        </p:grpSpPr>
        <p:sp>
          <p:nvSpPr>
            <p:cNvPr id="10" name="TextBox 9">
              <a:extLst>
                <a:ext uri="{FF2B5EF4-FFF2-40B4-BE49-F238E27FC236}">
                  <a16:creationId xmlns:a16="http://schemas.microsoft.com/office/drawing/2014/main" id="{D7002661-8E71-FE25-9EA0-AD550471F59A}"/>
                </a:ext>
              </a:extLst>
            </p:cNvPr>
            <p:cNvSpPr txBox="1"/>
            <p:nvPr/>
          </p:nvSpPr>
          <p:spPr>
            <a:xfrm>
              <a:off x="21582997" y="8735720"/>
              <a:ext cx="1252266"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Verdana" panose="020B0604030504040204"/>
                  <a:ea typeface="+mn-ea"/>
                  <a:cs typeface="+mn-cs"/>
                </a:rPr>
                <a:t>9.1%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solidFill>
                    <a:srgbClr val="000000"/>
                  </a:solidFill>
                  <a:effectLst/>
                  <a:uLnTx/>
                  <a:uFillTx/>
                  <a:latin typeface="Verdana" panose="020B0604030504040204"/>
                  <a:ea typeface="+mn-ea"/>
                  <a:cs typeface="+mn-cs"/>
                </a:rPr>
                <a:t>Jun 2022</a:t>
              </a:r>
            </a:p>
          </p:txBody>
        </p:sp>
        <p:cxnSp>
          <p:nvCxnSpPr>
            <p:cNvPr id="11" name="Straight Arrow Connector 10">
              <a:extLst>
                <a:ext uri="{FF2B5EF4-FFF2-40B4-BE49-F238E27FC236}">
                  <a16:creationId xmlns:a16="http://schemas.microsoft.com/office/drawing/2014/main" id="{FCB77589-3A34-1FB8-6AC0-C4BE8895E83E}"/>
                </a:ext>
              </a:extLst>
            </p:cNvPr>
            <p:cNvCxnSpPr>
              <a:cxnSpLocks/>
            </p:cNvCxnSpPr>
            <p:nvPr/>
          </p:nvCxnSpPr>
          <p:spPr>
            <a:xfrm flipH="1">
              <a:off x="21333818" y="9058886"/>
              <a:ext cx="221424" cy="4403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544D2B97-0E20-B15C-5C0A-6D2AE1CEB897}"/>
              </a:ext>
            </a:extLst>
          </p:cNvPr>
          <p:cNvGrpSpPr/>
          <p:nvPr/>
        </p:nvGrpSpPr>
        <p:grpSpPr>
          <a:xfrm>
            <a:off x="20614992" y="9372031"/>
            <a:ext cx="1636651" cy="923330"/>
            <a:chOff x="26578694" y="6215959"/>
            <a:chExt cx="1636651" cy="923330"/>
          </a:xfrm>
        </p:grpSpPr>
        <p:sp>
          <p:nvSpPr>
            <p:cNvPr id="14" name="TextBox 13">
              <a:extLst>
                <a:ext uri="{FF2B5EF4-FFF2-40B4-BE49-F238E27FC236}">
                  <a16:creationId xmlns:a16="http://schemas.microsoft.com/office/drawing/2014/main" id="{1E7EA453-A3E8-67B3-0A6C-555B1C498EC0}"/>
                </a:ext>
              </a:extLst>
            </p:cNvPr>
            <p:cNvSpPr txBox="1"/>
            <p:nvPr/>
          </p:nvSpPr>
          <p:spPr>
            <a:xfrm>
              <a:off x="26971094" y="6215959"/>
              <a:ext cx="1244251"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Verdana" panose="020B0604030504040204"/>
                  <a:ea typeface="+mn-ea"/>
                  <a:cs typeface="+mn-cs"/>
                </a:rPr>
                <a:t>1.4%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dirty="0">
                  <a:solidFill>
                    <a:srgbClr val="000000"/>
                  </a:solidFill>
                  <a:latin typeface="Verdana" panose="020B0604030504040204"/>
                </a:rPr>
                <a:t>Jan 202</a:t>
              </a:r>
              <a:r>
                <a:rPr lang="en-US" i="1" dirty="0">
                  <a:solidFill>
                    <a:srgbClr val="000000"/>
                  </a:solidFill>
                  <a:latin typeface="Verdana" panose="020B0604030504040204"/>
                </a:rPr>
                <a:t>1</a:t>
              </a:r>
              <a:endParaRPr lang="en-US" sz="1800" i="1" dirty="0">
                <a:solidFill>
                  <a:srgbClr val="000000"/>
                </a:solidFill>
                <a:latin typeface="Verdana" panose="020B060403050404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i="1" u="none" strike="noStrike" kern="1200" cap="none" spc="0" normalizeH="0" baseline="0" noProof="0" dirty="0">
                  <a:ln>
                    <a:noFill/>
                  </a:ln>
                  <a:solidFill>
                    <a:srgbClr val="000000"/>
                  </a:solidFill>
                  <a:effectLst/>
                  <a:uLnTx/>
                  <a:uFillTx/>
                  <a:latin typeface="Verdana" panose="020B0604030504040204"/>
                  <a:ea typeface="+mn-ea"/>
                  <a:cs typeface="+mn-cs"/>
                </a:rPr>
                <a:t>Biden</a:t>
              </a:r>
              <a:endParaRPr kumimoji="0" lang="en-US" sz="1800" i="1" u="none" strike="noStrike" kern="1200" cap="none" spc="0" normalizeH="0" baseline="0" noProof="0" dirty="0">
                <a:ln>
                  <a:noFill/>
                </a:ln>
                <a:solidFill>
                  <a:srgbClr val="000000"/>
                </a:solidFill>
                <a:effectLst/>
                <a:uLnTx/>
                <a:uFillTx/>
                <a:latin typeface="Verdana" panose="020B0604030504040204"/>
                <a:ea typeface="+mn-ea"/>
                <a:cs typeface="+mn-cs"/>
              </a:endParaRPr>
            </a:p>
          </p:txBody>
        </p:sp>
        <p:cxnSp>
          <p:nvCxnSpPr>
            <p:cNvPr id="15" name="Straight Arrow Connector 14">
              <a:extLst>
                <a:ext uri="{FF2B5EF4-FFF2-40B4-BE49-F238E27FC236}">
                  <a16:creationId xmlns:a16="http://schemas.microsoft.com/office/drawing/2014/main" id="{0E76363A-5E97-AB90-4BC3-F2F652BB0003}"/>
                </a:ext>
              </a:extLst>
            </p:cNvPr>
            <p:cNvCxnSpPr>
              <a:cxnSpLocks/>
            </p:cNvCxnSpPr>
            <p:nvPr/>
          </p:nvCxnSpPr>
          <p:spPr>
            <a:xfrm flipH="1" flipV="1">
              <a:off x="26578694" y="6574645"/>
              <a:ext cx="392400" cy="1029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 Placeholder 2">
            <a:extLst>
              <a:ext uri="{FF2B5EF4-FFF2-40B4-BE49-F238E27FC236}">
                <a16:creationId xmlns:a16="http://schemas.microsoft.com/office/drawing/2014/main" id="{2EC481AB-63D2-FCE2-402D-43D7A1C3B9E8}"/>
              </a:ext>
            </a:extLst>
          </p:cNvPr>
          <p:cNvSpPr>
            <a:spLocks noGrp="1"/>
          </p:cNvSpPr>
          <p:nvPr>
            <p:ph type="body" sz="quarter" idx="20"/>
          </p:nvPr>
        </p:nvSpPr>
        <p:spPr>
          <a:xfrm>
            <a:off x="1184313" y="12314703"/>
            <a:ext cx="21717000" cy="852488"/>
          </a:xfrm>
        </p:spPr>
        <p:txBody>
          <a:bodyPr>
            <a:normAutofit/>
          </a:bodyPr>
          <a:lstStyle/>
          <a:p>
            <a:r>
              <a:rPr lang="en-US" sz="1400" dirty="0"/>
              <a:t>Note: Shaded areas indicate recessions.</a:t>
            </a:r>
          </a:p>
          <a:p>
            <a:r>
              <a:rPr lang="en-US" sz="1400" dirty="0"/>
              <a:t>Source: FRED Economic Data as of November 8, 2022.</a:t>
            </a:r>
          </a:p>
        </p:txBody>
      </p:sp>
      <p:grpSp>
        <p:nvGrpSpPr>
          <p:cNvPr id="21" name="Group 20">
            <a:extLst>
              <a:ext uri="{FF2B5EF4-FFF2-40B4-BE49-F238E27FC236}">
                <a16:creationId xmlns:a16="http://schemas.microsoft.com/office/drawing/2014/main" id="{DF8BAF6C-E6F5-D6D9-43AC-9D9EA35531E6}"/>
              </a:ext>
            </a:extLst>
          </p:cNvPr>
          <p:cNvGrpSpPr/>
          <p:nvPr/>
        </p:nvGrpSpPr>
        <p:grpSpPr>
          <a:xfrm>
            <a:off x="2483748" y="6179709"/>
            <a:ext cx="1119658" cy="2061310"/>
            <a:chOff x="21335971" y="5834887"/>
            <a:chExt cx="1119658" cy="2061310"/>
          </a:xfrm>
        </p:grpSpPr>
        <p:sp>
          <p:nvSpPr>
            <p:cNvPr id="22" name="TextBox 21">
              <a:extLst>
                <a:ext uri="{FF2B5EF4-FFF2-40B4-BE49-F238E27FC236}">
                  <a16:creationId xmlns:a16="http://schemas.microsoft.com/office/drawing/2014/main" id="{0F0BAADE-4808-7789-F988-6C40B3565A75}"/>
                </a:ext>
              </a:extLst>
            </p:cNvPr>
            <p:cNvSpPr txBox="1"/>
            <p:nvPr/>
          </p:nvSpPr>
          <p:spPr>
            <a:xfrm>
              <a:off x="21412587" y="5834887"/>
              <a:ext cx="1043042"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i="1" u="none" strike="noStrike" kern="1200" cap="none" spc="0" normalizeH="0" baseline="0" noProof="0" dirty="0">
                <a:ln>
                  <a:noFill/>
                </a:ln>
                <a:solidFill>
                  <a:srgbClr val="000000"/>
                </a:solidFill>
                <a:effectLst/>
                <a:uLnTx/>
                <a:uFillTx/>
                <a:latin typeface="Verdana" panose="020B060403050404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i="1" dirty="0">
                  <a:solidFill>
                    <a:srgbClr val="000000"/>
                  </a:solidFill>
                  <a:latin typeface="Verdana" panose="020B0604030504040204"/>
                </a:rPr>
                <a:t>3.6%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solidFill>
                    <a:srgbClr val="000000"/>
                  </a:solidFill>
                  <a:effectLst/>
                  <a:uLnTx/>
                  <a:uFillTx/>
                  <a:latin typeface="Verdana" panose="020B0604030504040204"/>
                  <a:ea typeface="+mn-ea"/>
                  <a:cs typeface="+mn-cs"/>
                </a:rPr>
                <a:t>1Q83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solidFill>
                    <a:srgbClr val="000000"/>
                  </a:solidFill>
                  <a:effectLst/>
                  <a:uLnTx/>
                  <a:uFillTx/>
                  <a:latin typeface="Verdana" panose="020B0604030504040204"/>
                  <a:ea typeface="+mn-ea"/>
                  <a:cs typeface="+mn-cs"/>
                </a:rPr>
                <a:t>Reagan</a:t>
              </a:r>
            </a:p>
          </p:txBody>
        </p:sp>
        <p:cxnSp>
          <p:nvCxnSpPr>
            <p:cNvPr id="23" name="Straight Arrow Connector 22">
              <a:extLst>
                <a:ext uri="{FF2B5EF4-FFF2-40B4-BE49-F238E27FC236}">
                  <a16:creationId xmlns:a16="http://schemas.microsoft.com/office/drawing/2014/main" id="{4B6226A6-DC50-B7E2-88C2-BAD65FBF3AC3}"/>
                </a:ext>
              </a:extLst>
            </p:cNvPr>
            <p:cNvCxnSpPr>
              <a:cxnSpLocks/>
            </p:cNvCxnSpPr>
            <p:nvPr/>
          </p:nvCxnSpPr>
          <p:spPr>
            <a:xfrm flipH="1">
              <a:off x="21335971" y="6987963"/>
              <a:ext cx="153944" cy="9082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24784F22-1EF1-59D5-2371-C1C12E21947B}"/>
              </a:ext>
            </a:extLst>
          </p:cNvPr>
          <p:cNvGrpSpPr/>
          <p:nvPr/>
        </p:nvGrpSpPr>
        <p:grpSpPr>
          <a:xfrm>
            <a:off x="5393697" y="6122597"/>
            <a:ext cx="1303237" cy="1386050"/>
            <a:chOff x="21333818" y="8113211"/>
            <a:chExt cx="783372" cy="1386050"/>
          </a:xfrm>
        </p:grpSpPr>
        <p:sp>
          <p:nvSpPr>
            <p:cNvPr id="25" name="TextBox 24">
              <a:extLst>
                <a:ext uri="{FF2B5EF4-FFF2-40B4-BE49-F238E27FC236}">
                  <a16:creationId xmlns:a16="http://schemas.microsoft.com/office/drawing/2014/main" id="{8F314404-2F97-54B4-A024-5B6B525474AD}"/>
                </a:ext>
              </a:extLst>
            </p:cNvPr>
            <p:cNvSpPr txBox="1"/>
            <p:nvPr/>
          </p:nvSpPr>
          <p:spPr>
            <a:xfrm>
              <a:off x="21555242" y="8113211"/>
              <a:ext cx="561948"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1" dirty="0">
                  <a:solidFill>
                    <a:srgbClr val="000000"/>
                  </a:solidFill>
                  <a:latin typeface="Verdana" panose="020B0604030504040204"/>
                </a:rPr>
                <a:t>5.0%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solidFill>
                    <a:srgbClr val="000000"/>
                  </a:solidFill>
                  <a:latin typeface="Verdana" panose="020B0604030504040204"/>
                </a:rPr>
                <a:t>1Q89</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solidFill>
                    <a:srgbClr val="000000"/>
                  </a:solidFill>
                  <a:latin typeface="Verdana" panose="020B0604030504040204"/>
                </a:rPr>
                <a:t>Bush I</a:t>
              </a:r>
              <a:endParaRPr kumimoji="0" lang="en-US" sz="1800" i="1" u="none" strike="noStrike" kern="1200" cap="none" spc="0" normalizeH="0" baseline="0" noProof="0" dirty="0">
                <a:ln>
                  <a:noFill/>
                </a:ln>
                <a:solidFill>
                  <a:srgbClr val="000000"/>
                </a:solidFill>
                <a:effectLst/>
                <a:uLnTx/>
                <a:uFillTx/>
                <a:latin typeface="Verdana" panose="020B0604030504040204"/>
                <a:ea typeface="+mn-ea"/>
                <a:cs typeface="+mn-cs"/>
              </a:endParaRPr>
            </a:p>
          </p:txBody>
        </p:sp>
        <p:cxnSp>
          <p:nvCxnSpPr>
            <p:cNvPr id="26" name="Straight Arrow Connector 25">
              <a:extLst>
                <a:ext uri="{FF2B5EF4-FFF2-40B4-BE49-F238E27FC236}">
                  <a16:creationId xmlns:a16="http://schemas.microsoft.com/office/drawing/2014/main" id="{36B6CF6C-A0D5-A400-A135-DFBA3F5A1728}"/>
                </a:ext>
              </a:extLst>
            </p:cNvPr>
            <p:cNvCxnSpPr>
              <a:cxnSpLocks/>
            </p:cNvCxnSpPr>
            <p:nvPr/>
          </p:nvCxnSpPr>
          <p:spPr>
            <a:xfrm flipH="1">
              <a:off x="21333818" y="9058886"/>
              <a:ext cx="221424" cy="4403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0E0B7F14-8B9B-710C-A23A-90A654034801}"/>
              </a:ext>
            </a:extLst>
          </p:cNvPr>
          <p:cNvGrpSpPr/>
          <p:nvPr/>
        </p:nvGrpSpPr>
        <p:grpSpPr>
          <a:xfrm>
            <a:off x="6198214" y="9570623"/>
            <a:ext cx="1030404" cy="923330"/>
            <a:chOff x="20714445" y="8682602"/>
            <a:chExt cx="619373" cy="923330"/>
          </a:xfrm>
        </p:grpSpPr>
        <p:sp>
          <p:nvSpPr>
            <p:cNvPr id="28" name="TextBox 27">
              <a:extLst>
                <a:ext uri="{FF2B5EF4-FFF2-40B4-BE49-F238E27FC236}">
                  <a16:creationId xmlns:a16="http://schemas.microsoft.com/office/drawing/2014/main" id="{FC46C2F1-6B48-632A-73EA-BA6AA48EC2F2}"/>
                </a:ext>
              </a:extLst>
            </p:cNvPr>
            <p:cNvSpPr txBox="1"/>
            <p:nvPr/>
          </p:nvSpPr>
          <p:spPr>
            <a:xfrm>
              <a:off x="20714445" y="8682602"/>
              <a:ext cx="599527"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1" dirty="0">
                  <a:solidFill>
                    <a:srgbClr val="000000"/>
                  </a:solidFill>
                  <a:latin typeface="Verdana" panose="020B0604030504040204"/>
                </a:rPr>
                <a:t>1.7</a:t>
              </a:r>
              <a:r>
                <a:rPr kumimoji="0" lang="en-US" sz="1800" b="1" i="1" u="none" strike="noStrike" kern="1200" cap="none" spc="0" normalizeH="0" baseline="0" noProof="0" dirty="0">
                  <a:ln>
                    <a:noFill/>
                  </a:ln>
                  <a:solidFill>
                    <a:srgbClr val="000000"/>
                  </a:solidFill>
                  <a:effectLst/>
                  <a:uLnTx/>
                  <a:uFillTx/>
                  <a:latin typeface="Verdana" panose="020B060403050404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solidFill>
                    <a:srgbClr val="000000"/>
                  </a:solidFill>
                  <a:latin typeface="Verdana" panose="020B0604030504040204"/>
                </a:rPr>
                <a:t>1Q93</a:t>
              </a:r>
              <a:endParaRPr kumimoji="0" lang="en-US" sz="1800" i="1" u="none" strike="noStrike" kern="1200" cap="none" spc="0" normalizeH="0" baseline="0" noProof="0" dirty="0">
                <a:ln>
                  <a:noFill/>
                </a:ln>
                <a:solidFill>
                  <a:srgbClr val="000000"/>
                </a:solidFill>
                <a:effectLst/>
                <a:uLnTx/>
                <a:uFillTx/>
                <a:latin typeface="Verdana" panose="020B060403050404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solidFill>
                    <a:srgbClr val="000000"/>
                  </a:solidFill>
                  <a:effectLst/>
                  <a:uLnTx/>
                  <a:uFillTx/>
                  <a:latin typeface="Verdana" panose="020B0604030504040204"/>
                  <a:ea typeface="+mn-ea"/>
                  <a:cs typeface="+mn-cs"/>
                </a:rPr>
                <a:t>Clinton</a:t>
              </a:r>
            </a:p>
          </p:txBody>
        </p:sp>
        <p:cxnSp>
          <p:nvCxnSpPr>
            <p:cNvPr id="29" name="Straight Arrow Connector 28">
              <a:extLst>
                <a:ext uri="{FF2B5EF4-FFF2-40B4-BE49-F238E27FC236}">
                  <a16:creationId xmlns:a16="http://schemas.microsoft.com/office/drawing/2014/main" id="{632C2DC4-34DB-2707-D566-1AA7CB07CE67}"/>
                </a:ext>
              </a:extLst>
            </p:cNvPr>
            <p:cNvCxnSpPr>
              <a:cxnSpLocks/>
            </p:cNvCxnSpPr>
            <p:nvPr/>
          </p:nvCxnSpPr>
          <p:spPr>
            <a:xfrm flipV="1">
              <a:off x="21227302" y="8682602"/>
              <a:ext cx="106516" cy="3762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FDF08509-243D-76A0-14B5-31752777CB45}"/>
              </a:ext>
            </a:extLst>
          </p:cNvPr>
          <p:cNvGrpSpPr/>
          <p:nvPr/>
        </p:nvGrpSpPr>
        <p:grpSpPr>
          <a:xfrm>
            <a:off x="10543847" y="8787099"/>
            <a:ext cx="1032655" cy="1367764"/>
            <a:chOff x="21177868" y="8516974"/>
            <a:chExt cx="620726" cy="1367764"/>
          </a:xfrm>
        </p:grpSpPr>
        <p:sp>
          <p:nvSpPr>
            <p:cNvPr id="31" name="TextBox 30">
              <a:extLst>
                <a:ext uri="{FF2B5EF4-FFF2-40B4-BE49-F238E27FC236}">
                  <a16:creationId xmlns:a16="http://schemas.microsoft.com/office/drawing/2014/main" id="{8A7F9400-6D23-2CFE-134C-58A1A7E440FB}"/>
                </a:ext>
              </a:extLst>
            </p:cNvPr>
            <p:cNvSpPr txBox="1"/>
            <p:nvPr/>
          </p:nvSpPr>
          <p:spPr>
            <a:xfrm>
              <a:off x="21177868" y="8961408"/>
              <a:ext cx="620726"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1" dirty="0">
                  <a:solidFill>
                    <a:srgbClr val="000000"/>
                  </a:solidFill>
                  <a:latin typeface="Verdana" panose="020B0604030504040204"/>
                </a:rPr>
                <a:t>3.0%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solidFill>
                    <a:srgbClr val="000000"/>
                  </a:solidFill>
                  <a:latin typeface="Verdana" panose="020B0604030504040204"/>
                </a:rPr>
                <a:t>1Q01</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solidFill>
                    <a:srgbClr val="000000"/>
                  </a:solidFill>
                  <a:latin typeface="Verdana" panose="020B0604030504040204"/>
                </a:rPr>
                <a:t>Bush II</a:t>
              </a:r>
              <a:endParaRPr kumimoji="0" lang="en-US" sz="1800" i="1" u="none" strike="noStrike" kern="1200" cap="none" spc="0" normalizeH="0" baseline="0" noProof="0" dirty="0">
                <a:ln>
                  <a:noFill/>
                </a:ln>
                <a:solidFill>
                  <a:srgbClr val="000000"/>
                </a:solidFill>
                <a:effectLst/>
                <a:uLnTx/>
                <a:uFillTx/>
                <a:latin typeface="Verdana" panose="020B0604030504040204"/>
                <a:ea typeface="+mn-ea"/>
                <a:cs typeface="+mn-cs"/>
              </a:endParaRPr>
            </a:p>
          </p:txBody>
        </p:sp>
        <p:cxnSp>
          <p:nvCxnSpPr>
            <p:cNvPr id="32" name="Straight Arrow Connector 31">
              <a:extLst>
                <a:ext uri="{FF2B5EF4-FFF2-40B4-BE49-F238E27FC236}">
                  <a16:creationId xmlns:a16="http://schemas.microsoft.com/office/drawing/2014/main" id="{40928EF5-E86E-E2B6-178F-4B21819E086D}"/>
                </a:ext>
              </a:extLst>
            </p:cNvPr>
            <p:cNvCxnSpPr>
              <a:cxnSpLocks/>
            </p:cNvCxnSpPr>
            <p:nvPr/>
          </p:nvCxnSpPr>
          <p:spPr>
            <a:xfrm flipV="1">
              <a:off x="21425140" y="8516974"/>
              <a:ext cx="126183" cy="4077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7FA48C49-84C0-2FB9-AF45-1FE4125C2F41}"/>
              </a:ext>
            </a:extLst>
          </p:cNvPr>
          <p:cNvGrpSpPr/>
          <p:nvPr/>
        </p:nvGrpSpPr>
        <p:grpSpPr>
          <a:xfrm>
            <a:off x="15045281" y="7700676"/>
            <a:ext cx="1340742" cy="1640704"/>
            <a:chOff x="21333818" y="7858557"/>
            <a:chExt cx="805915" cy="1640704"/>
          </a:xfrm>
        </p:grpSpPr>
        <p:sp>
          <p:nvSpPr>
            <p:cNvPr id="34" name="TextBox 33">
              <a:extLst>
                <a:ext uri="{FF2B5EF4-FFF2-40B4-BE49-F238E27FC236}">
                  <a16:creationId xmlns:a16="http://schemas.microsoft.com/office/drawing/2014/main" id="{6ACC99F6-7792-AD99-28D6-6D4E36B64AA1}"/>
                </a:ext>
              </a:extLst>
            </p:cNvPr>
            <p:cNvSpPr txBox="1"/>
            <p:nvPr/>
          </p:nvSpPr>
          <p:spPr>
            <a:xfrm>
              <a:off x="21532498" y="7858557"/>
              <a:ext cx="607235"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i="1" u="none" strike="noStrike" kern="1200" cap="none" spc="0" normalizeH="0" baseline="0" noProof="0" dirty="0">
                <a:ln>
                  <a:noFill/>
                </a:ln>
                <a:solidFill>
                  <a:srgbClr val="000000"/>
                </a:solidFill>
                <a:effectLst/>
                <a:uLnTx/>
                <a:uFillTx/>
                <a:latin typeface="Verdana" panose="020B060403050404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i="1" dirty="0">
                  <a:solidFill>
                    <a:srgbClr val="000000"/>
                  </a:solidFill>
                  <a:latin typeface="Verdana" panose="020B0604030504040204"/>
                </a:rPr>
                <a:t>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solidFill>
                    <a:srgbClr val="000000"/>
                  </a:solidFill>
                  <a:effectLst/>
                  <a:uLnTx/>
                  <a:uFillTx/>
                  <a:latin typeface="Verdana" panose="020B0604030504040204"/>
                  <a:ea typeface="+mn-ea"/>
                  <a:cs typeface="+mn-cs"/>
                </a:rPr>
                <a:t>1Q09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solidFill>
                    <a:srgbClr val="000000"/>
                  </a:solidFill>
                  <a:effectLst/>
                  <a:uLnTx/>
                  <a:uFillTx/>
                  <a:latin typeface="Verdana" panose="020B0604030504040204"/>
                  <a:ea typeface="+mn-ea"/>
                  <a:cs typeface="+mn-cs"/>
                </a:rPr>
                <a:t>Obama</a:t>
              </a:r>
            </a:p>
          </p:txBody>
        </p:sp>
        <p:cxnSp>
          <p:nvCxnSpPr>
            <p:cNvPr id="35" name="Straight Arrow Connector 34">
              <a:extLst>
                <a:ext uri="{FF2B5EF4-FFF2-40B4-BE49-F238E27FC236}">
                  <a16:creationId xmlns:a16="http://schemas.microsoft.com/office/drawing/2014/main" id="{2FCDFB17-F473-3F48-09F7-20FB8C73EF96}"/>
                </a:ext>
              </a:extLst>
            </p:cNvPr>
            <p:cNvCxnSpPr>
              <a:cxnSpLocks/>
            </p:cNvCxnSpPr>
            <p:nvPr/>
          </p:nvCxnSpPr>
          <p:spPr>
            <a:xfrm flipH="1">
              <a:off x="21333818" y="9058886"/>
              <a:ext cx="221424" cy="4403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EDE74997-396B-D74A-6858-EB8FBE43C3AD}"/>
              </a:ext>
            </a:extLst>
          </p:cNvPr>
          <p:cNvGrpSpPr/>
          <p:nvPr/>
        </p:nvGrpSpPr>
        <p:grpSpPr>
          <a:xfrm>
            <a:off x="17826640" y="9249410"/>
            <a:ext cx="1055787" cy="1200329"/>
            <a:chOff x="20880343" y="8088217"/>
            <a:chExt cx="634631" cy="1200329"/>
          </a:xfrm>
        </p:grpSpPr>
        <p:sp>
          <p:nvSpPr>
            <p:cNvPr id="38" name="TextBox 37">
              <a:extLst>
                <a:ext uri="{FF2B5EF4-FFF2-40B4-BE49-F238E27FC236}">
                  <a16:creationId xmlns:a16="http://schemas.microsoft.com/office/drawing/2014/main" id="{AD7A2135-2B2D-E676-EEA0-9D24686E9AAA}"/>
                </a:ext>
              </a:extLst>
            </p:cNvPr>
            <p:cNvSpPr txBox="1"/>
            <p:nvPr/>
          </p:nvSpPr>
          <p:spPr>
            <a:xfrm>
              <a:off x="20880343" y="8088217"/>
              <a:ext cx="564840"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i="1" dirty="0">
                <a:solidFill>
                  <a:srgbClr val="000000"/>
                </a:solidFill>
                <a:latin typeface="Verdana" panose="020B060403050404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i="1" dirty="0">
                  <a:solidFill>
                    <a:srgbClr val="000000"/>
                  </a:solidFill>
                  <a:latin typeface="Verdana" panose="020B0604030504040204"/>
                </a:rPr>
                <a:t>1.9%</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solidFill>
                    <a:srgbClr val="000000"/>
                  </a:solidFill>
                  <a:latin typeface="Verdana" panose="020B0604030504040204"/>
                </a:rPr>
                <a:t>1Q17</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solidFill>
                    <a:srgbClr val="000000"/>
                  </a:solidFill>
                  <a:latin typeface="Verdana" panose="020B0604030504040204"/>
                </a:rPr>
                <a:t>Trump</a:t>
              </a:r>
              <a:endParaRPr kumimoji="0" lang="en-US" sz="1800" i="1" u="none" strike="noStrike" kern="1200" cap="none" spc="0" normalizeH="0" baseline="0" noProof="0" dirty="0">
                <a:ln>
                  <a:noFill/>
                </a:ln>
                <a:solidFill>
                  <a:srgbClr val="000000"/>
                </a:solidFill>
                <a:effectLst/>
                <a:uLnTx/>
                <a:uFillTx/>
                <a:latin typeface="Verdana" panose="020B0604030504040204"/>
                <a:ea typeface="+mn-ea"/>
                <a:cs typeface="+mn-cs"/>
              </a:endParaRPr>
            </a:p>
          </p:txBody>
        </p:sp>
        <p:cxnSp>
          <p:nvCxnSpPr>
            <p:cNvPr id="39" name="Straight Arrow Connector 38">
              <a:extLst>
                <a:ext uri="{FF2B5EF4-FFF2-40B4-BE49-F238E27FC236}">
                  <a16:creationId xmlns:a16="http://schemas.microsoft.com/office/drawing/2014/main" id="{EFBF28F8-3CF2-C83D-0011-A37094B13450}"/>
                </a:ext>
              </a:extLst>
            </p:cNvPr>
            <p:cNvCxnSpPr>
              <a:cxnSpLocks/>
            </p:cNvCxnSpPr>
            <p:nvPr/>
          </p:nvCxnSpPr>
          <p:spPr>
            <a:xfrm flipV="1">
              <a:off x="21396592" y="8295299"/>
              <a:ext cx="118382" cy="4777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7E934D5A-3333-FDE1-8792-C3FECD4FA298}"/>
              </a:ext>
            </a:extLst>
          </p:cNvPr>
          <p:cNvGrpSpPr/>
          <p:nvPr/>
        </p:nvGrpSpPr>
        <p:grpSpPr>
          <a:xfrm>
            <a:off x="21606136" y="5470015"/>
            <a:ext cx="1544726" cy="646331"/>
            <a:chOff x="21333818" y="8735720"/>
            <a:chExt cx="1544726" cy="646331"/>
          </a:xfrm>
        </p:grpSpPr>
        <p:sp>
          <p:nvSpPr>
            <p:cNvPr id="49" name="TextBox 48">
              <a:extLst>
                <a:ext uri="{FF2B5EF4-FFF2-40B4-BE49-F238E27FC236}">
                  <a16:creationId xmlns:a16="http://schemas.microsoft.com/office/drawing/2014/main" id="{FE19A8AC-E10A-57CC-D179-7C0BD83FF929}"/>
                </a:ext>
              </a:extLst>
            </p:cNvPr>
            <p:cNvSpPr txBox="1"/>
            <p:nvPr/>
          </p:nvSpPr>
          <p:spPr>
            <a:xfrm>
              <a:off x="21582997" y="8735720"/>
              <a:ext cx="1295547"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1" dirty="0">
                  <a:solidFill>
                    <a:srgbClr val="000000"/>
                  </a:solidFill>
                  <a:latin typeface="Verdana" panose="020B0604030504040204"/>
                </a:rPr>
                <a:t>8.3</a:t>
              </a:r>
              <a:r>
                <a:rPr kumimoji="0" lang="en-US" sz="1800" b="1" i="1" u="none" strike="noStrike" kern="1200" cap="none" spc="0" normalizeH="0" baseline="0" noProof="0" dirty="0">
                  <a:ln>
                    <a:noFill/>
                  </a:ln>
                  <a:solidFill>
                    <a:srgbClr val="000000"/>
                  </a:solidFill>
                  <a:effectLst/>
                  <a:uLnTx/>
                  <a:uFillTx/>
                  <a:latin typeface="Verdana" panose="020B060403050404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solidFill>
                    <a:srgbClr val="000000"/>
                  </a:solidFill>
                  <a:latin typeface="Verdana" panose="020B0604030504040204"/>
                </a:rPr>
                <a:t>Sep 20</a:t>
              </a:r>
              <a:r>
                <a:rPr lang="en-US" sz="1800" i="1" dirty="0">
                  <a:solidFill>
                    <a:srgbClr val="000000"/>
                  </a:solidFill>
                  <a:latin typeface="Verdana" panose="020B0604030504040204"/>
                </a:rPr>
                <a:t>22</a:t>
              </a:r>
              <a:endParaRPr kumimoji="0" lang="en-US" sz="1800" i="1" u="none" strike="noStrike" kern="1200" cap="none" spc="0" normalizeH="0" baseline="0" noProof="0" dirty="0">
                <a:ln>
                  <a:noFill/>
                </a:ln>
                <a:solidFill>
                  <a:srgbClr val="000000"/>
                </a:solidFill>
                <a:effectLst/>
                <a:uLnTx/>
                <a:uFillTx/>
                <a:latin typeface="Verdana" panose="020B0604030504040204"/>
                <a:ea typeface="+mn-ea"/>
                <a:cs typeface="+mn-cs"/>
              </a:endParaRPr>
            </a:p>
          </p:txBody>
        </p:sp>
        <p:cxnSp>
          <p:nvCxnSpPr>
            <p:cNvPr id="50" name="Straight Arrow Connector 49">
              <a:extLst>
                <a:ext uri="{FF2B5EF4-FFF2-40B4-BE49-F238E27FC236}">
                  <a16:creationId xmlns:a16="http://schemas.microsoft.com/office/drawing/2014/main" id="{EF9737D2-BC46-13D2-D14B-EB984338E01B}"/>
                </a:ext>
              </a:extLst>
            </p:cNvPr>
            <p:cNvCxnSpPr>
              <a:cxnSpLocks/>
            </p:cNvCxnSpPr>
            <p:nvPr/>
          </p:nvCxnSpPr>
          <p:spPr>
            <a:xfrm flipH="1" flipV="1">
              <a:off x="21333818" y="8913628"/>
              <a:ext cx="221424" cy="1452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0831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1E57892-11BA-4C3C-A8F1-F6786460D20C}"/>
              </a:ext>
            </a:extLst>
          </p:cNvPr>
          <p:cNvSpPr>
            <a:spLocks noGrp="1"/>
          </p:cNvSpPr>
          <p:nvPr>
            <p:ph type="subTitle" idx="14"/>
          </p:nvPr>
        </p:nvSpPr>
        <p:spPr>
          <a:xfrm>
            <a:off x="921498" y="1565980"/>
            <a:ext cx="21711490" cy="612067"/>
          </a:xfrm>
        </p:spPr>
        <p:txBody>
          <a:bodyPr/>
          <a:lstStyle/>
          <a:p>
            <a:r>
              <a:rPr lang="en-US" dirty="0"/>
              <a:t>The V-shaped recovery has transitioned to a new economic expansion</a:t>
            </a:r>
          </a:p>
        </p:txBody>
      </p:sp>
      <p:sp>
        <p:nvSpPr>
          <p:cNvPr id="5" name="Text Placeholder 4">
            <a:extLst>
              <a:ext uri="{FF2B5EF4-FFF2-40B4-BE49-F238E27FC236}">
                <a16:creationId xmlns:a16="http://schemas.microsoft.com/office/drawing/2014/main" id="{9D3A9650-B986-447A-827D-535511C22FD3}"/>
              </a:ext>
            </a:extLst>
          </p:cNvPr>
          <p:cNvSpPr>
            <a:spLocks noGrp="1"/>
          </p:cNvSpPr>
          <p:nvPr>
            <p:ph type="body" sz="quarter" idx="20"/>
          </p:nvPr>
        </p:nvSpPr>
        <p:spPr>
          <a:xfrm>
            <a:off x="921498" y="12719762"/>
            <a:ext cx="21717000" cy="852840"/>
          </a:xfrm>
        </p:spPr>
        <p:txBody>
          <a:bodyPr>
            <a:normAutofit/>
          </a:bodyPr>
          <a:lstStyle/>
          <a:p>
            <a:endParaRPr lang="en-US" sz="1400" dirty="0"/>
          </a:p>
          <a:p>
            <a:r>
              <a:rPr lang="en-US" sz="1400" dirty="0"/>
              <a:t>Source: Bloomberg &amp; Federated Hermes. As of November 7, 2022. </a:t>
            </a:r>
          </a:p>
        </p:txBody>
      </p:sp>
      <p:graphicFrame>
        <p:nvGraphicFramePr>
          <p:cNvPr id="7" name="Chart 6">
            <a:extLst>
              <a:ext uri="{FF2B5EF4-FFF2-40B4-BE49-F238E27FC236}">
                <a16:creationId xmlns:a16="http://schemas.microsoft.com/office/drawing/2014/main" id="{9B3595F7-142E-4DE6-BBB0-E0925EC0B9C9}"/>
              </a:ext>
            </a:extLst>
          </p:cNvPr>
          <p:cNvGraphicFramePr>
            <a:graphicFrameLocks/>
          </p:cNvGraphicFramePr>
          <p:nvPr/>
        </p:nvGraphicFramePr>
        <p:xfrm>
          <a:off x="2868997" y="3636490"/>
          <a:ext cx="16971964" cy="822959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4CDC00F-62A1-4043-B401-1BB3819FC053}"/>
              </a:ext>
            </a:extLst>
          </p:cNvPr>
          <p:cNvSpPr txBox="1"/>
          <p:nvPr/>
        </p:nvSpPr>
        <p:spPr>
          <a:xfrm>
            <a:off x="18895389" y="3467213"/>
            <a:ext cx="1891145" cy="338554"/>
          </a:xfrm>
          <a:prstGeom prst="rect">
            <a:avLst/>
          </a:prstGeom>
          <a:noFill/>
        </p:spPr>
        <p:txBody>
          <a:bodyPr wrap="square" rtlCol="0">
            <a:spAutoFit/>
          </a:bodyPr>
          <a:lstStyle/>
          <a:p>
            <a:r>
              <a:rPr lang="en-US" sz="1600" dirty="0"/>
              <a:t>Billion ($)</a:t>
            </a:r>
          </a:p>
        </p:txBody>
      </p:sp>
      <p:sp>
        <p:nvSpPr>
          <p:cNvPr id="3" name="TextBox 2">
            <a:extLst>
              <a:ext uri="{FF2B5EF4-FFF2-40B4-BE49-F238E27FC236}">
                <a16:creationId xmlns:a16="http://schemas.microsoft.com/office/drawing/2014/main" id="{16F9B9A6-9239-4652-8DB8-417789DC6528}"/>
              </a:ext>
            </a:extLst>
          </p:cNvPr>
          <p:cNvSpPr txBox="1"/>
          <p:nvPr/>
        </p:nvSpPr>
        <p:spPr>
          <a:xfrm>
            <a:off x="7311676" y="3218290"/>
            <a:ext cx="6043961" cy="461665"/>
          </a:xfrm>
          <a:prstGeom prst="rect">
            <a:avLst/>
          </a:prstGeom>
          <a:noFill/>
        </p:spPr>
        <p:txBody>
          <a:bodyPr wrap="square" rtlCol="0">
            <a:spAutoFit/>
          </a:bodyPr>
          <a:lstStyle/>
          <a:p>
            <a:pPr algn="ctr"/>
            <a:r>
              <a:rPr lang="en-US" sz="2400" b="1" dirty="0"/>
              <a:t>U.S. Real GDP (Chained $)</a:t>
            </a:r>
          </a:p>
        </p:txBody>
      </p:sp>
      <p:sp>
        <p:nvSpPr>
          <p:cNvPr id="10" name="Title 1">
            <a:extLst>
              <a:ext uri="{FF2B5EF4-FFF2-40B4-BE49-F238E27FC236}">
                <a16:creationId xmlns:a16="http://schemas.microsoft.com/office/drawing/2014/main" id="{C21BFAD0-AAE5-47B1-97EF-3881CAEE50B3}"/>
              </a:ext>
            </a:extLst>
          </p:cNvPr>
          <p:cNvSpPr>
            <a:spLocks noGrp="1"/>
          </p:cNvSpPr>
          <p:nvPr>
            <p:ph type="title"/>
          </p:nvPr>
        </p:nvSpPr>
        <p:spPr>
          <a:xfrm>
            <a:off x="915988" y="730250"/>
            <a:ext cx="21717000" cy="950913"/>
          </a:xfrm>
        </p:spPr>
        <p:txBody>
          <a:bodyPr>
            <a:normAutofit/>
          </a:bodyPr>
          <a:lstStyle/>
          <a:p>
            <a:r>
              <a:rPr lang="en-US" sz="5000" dirty="0"/>
              <a:t>The recovery is complete: GDP output gap fully closed in 2Q21</a:t>
            </a:r>
          </a:p>
        </p:txBody>
      </p:sp>
      <p:sp>
        <p:nvSpPr>
          <p:cNvPr id="12" name="Text Placeholder 10">
            <a:extLst>
              <a:ext uri="{FF2B5EF4-FFF2-40B4-BE49-F238E27FC236}">
                <a16:creationId xmlns:a16="http://schemas.microsoft.com/office/drawing/2014/main" id="{98E341E1-97E3-4744-AA11-FE36B3103094}"/>
              </a:ext>
            </a:extLst>
          </p:cNvPr>
          <p:cNvSpPr>
            <a:spLocks noGrp="1"/>
          </p:cNvSpPr>
          <p:nvPr>
            <p:ph type="body" sz="quarter" idx="13"/>
          </p:nvPr>
        </p:nvSpPr>
        <p:spPr>
          <a:xfrm>
            <a:off x="3734801" y="12408416"/>
            <a:ext cx="13764126" cy="461665"/>
          </a:xfrm>
        </p:spPr>
        <p:txBody>
          <a:bodyPr>
            <a:normAutofit/>
          </a:bodyPr>
          <a:lstStyle/>
          <a:p>
            <a:pPr marL="0" indent="0" algn="ctr">
              <a:buNone/>
            </a:pPr>
            <a:r>
              <a:rPr lang="en-US" sz="2000" b="1" dirty="0">
                <a:solidFill>
                  <a:schemeClr val="tx2"/>
                </a:solidFill>
              </a:rPr>
              <a:t>Actual</a:t>
            </a:r>
          </a:p>
        </p:txBody>
      </p:sp>
      <p:sp>
        <p:nvSpPr>
          <p:cNvPr id="14" name="Left Brace 13">
            <a:extLst>
              <a:ext uri="{FF2B5EF4-FFF2-40B4-BE49-F238E27FC236}">
                <a16:creationId xmlns:a16="http://schemas.microsoft.com/office/drawing/2014/main" id="{3FA6A23E-EF4E-4446-9055-712CC7FF9F73}"/>
              </a:ext>
            </a:extLst>
          </p:cNvPr>
          <p:cNvSpPr/>
          <p:nvPr/>
        </p:nvSpPr>
        <p:spPr>
          <a:xfrm rot="5400000" flipH="1">
            <a:off x="10118055" y="4571210"/>
            <a:ext cx="852839" cy="14668897"/>
          </a:xfrm>
          <a:prstGeom prst="leftBrace">
            <a:avLst>
              <a:gd name="adj1" fmla="val 8333"/>
              <a:gd name="adj2" fmla="val 49836"/>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2"/>
              </a:solidFill>
            </a:endParaRPr>
          </a:p>
        </p:txBody>
      </p:sp>
      <p:sp>
        <p:nvSpPr>
          <p:cNvPr id="15" name="Left Brace 14">
            <a:extLst>
              <a:ext uri="{FF2B5EF4-FFF2-40B4-BE49-F238E27FC236}">
                <a16:creationId xmlns:a16="http://schemas.microsoft.com/office/drawing/2014/main" id="{E17B409C-79BA-405B-903A-E399496F932E}"/>
              </a:ext>
            </a:extLst>
          </p:cNvPr>
          <p:cNvSpPr/>
          <p:nvPr/>
        </p:nvSpPr>
        <p:spPr>
          <a:xfrm rot="5400000" flipH="1">
            <a:off x="18107606" y="11430738"/>
            <a:ext cx="852839" cy="928933"/>
          </a:xfrm>
          <a:prstGeom prst="leftBrace">
            <a:avLst>
              <a:gd name="adj1" fmla="val 8333"/>
              <a:gd name="adj2" fmla="val 49836"/>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2"/>
              </a:solidFill>
            </a:endParaRPr>
          </a:p>
        </p:txBody>
      </p:sp>
      <p:sp>
        <p:nvSpPr>
          <p:cNvPr id="16" name="Text Placeholder 10">
            <a:extLst>
              <a:ext uri="{FF2B5EF4-FFF2-40B4-BE49-F238E27FC236}">
                <a16:creationId xmlns:a16="http://schemas.microsoft.com/office/drawing/2014/main" id="{EF7152AA-2631-469B-BD3D-95160CE4E599}"/>
              </a:ext>
            </a:extLst>
          </p:cNvPr>
          <p:cNvSpPr txBox="1">
            <a:spLocks/>
          </p:cNvSpPr>
          <p:nvPr/>
        </p:nvSpPr>
        <p:spPr>
          <a:xfrm>
            <a:off x="12803616" y="12336217"/>
            <a:ext cx="11583559" cy="426421"/>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1000"/>
              </a:spcBef>
              <a:spcAft>
                <a:spcPts val="600"/>
              </a:spcAft>
              <a:buFontTx/>
              <a:buBlip>
                <a:blip r:embed="rId4"/>
              </a:buBlip>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14400" indent="-457200" algn="l" defTabSz="1828800" rtl="0" eaLnBrk="1" latinLnBrk="0" hangingPunct="1">
              <a:lnSpc>
                <a:spcPct val="90000"/>
              </a:lnSpc>
              <a:spcBef>
                <a:spcPts val="1000"/>
              </a:spcBef>
              <a:spcAft>
                <a:spcPts val="600"/>
              </a:spcAft>
              <a:buClr>
                <a:schemeClr val="accent2"/>
              </a:buClr>
              <a:buSzPct val="150000"/>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371600" indent="-449263" algn="l" defTabSz="1828800" rtl="0" eaLnBrk="1" latinLnBrk="0" hangingPunct="1">
              <a:lnSpc>
                <a:spcPct val="90000"/>
              </a:lnSpc>
              <a:spcBef>
                <a:spcPts val="1000"/>
              </a:spcBef>
              <a:spcAft>
                <a:spcPts val="600"/>
              </a:spcAft>
              <a:buClr>
                <a:schemeClr val="accent2"/>
              </a:buClr>
              <a:buSzPct val="150000"/>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828800" indent="-457200" algn="l" defTabSz="1828800" rtl="0" eaLnBrk="1" latinLnBrk="0" hangingPunct="1">
              <a:lnSpc>
                <a:spcPct val="90000"/>
              </a:lnSpc>
              <a:spcBef>
                <a:spcPts val="1000"/>
              </a:spcBef>
              <a:spcAft>
                <a:spcPts val="600"/>
              </a:spcAft>
              <a:buClr>
                <a:schemeClr val="accent2"/>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286000" indent="-457200" algn="l" defTabSz="1828800" rtl="0" eaLnBrk="1" latinLnBrk="0" hangingPunct="1">
              <a:lnSpc>
                <a:spcPct val="90000"/>
              </a:lnSpc>
              <a:spcBef>
                <a:spcPts val="1000"/>
              </a:spcBef>
              <a:spcAft>
                <a:spcPts val="600"/>
              </a:spcAft>
              <a:buClr>
                <a:schemeClr val="accent2"/>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spcBef>
                <a:spcPts val="600"/>
              </a:spcBef>
              <a:spcAft>
                <a:spcPts val="0"/>
              </a:spcAft>
              <a:buNone/>
            </a:pPr>
            <a:r>
              <a:rPr lang="en-US" sz="2000" b="1" dirty="0">
                <a:solidFill>
                  <a:schemeClr val="tx2"/>
                </a:solidFill>
              </a:rPr>
              <a:t>Federated </a:t>
            </a:r>
          </a:p>
          <a:p>
            <a:pPr marL="0" indent="0" algn="ctr">
              <a:spcBef>
                <a:spcPts val="600"/>
              </a:spcBef>
              <a:spcAft>
                <a:spcPts val="0"/>
              </a:spcAft>
              <a:buNone/>
            </a:pPr>
            <a:r>
              <a:rPr lang="en-US" sz="2000" b="1" dirty="0">
                <a:solidFill>
                  <a:schemeClr val="tx2"/>
                </a:solidFill>
              </a:rPr>
              <a:t>Hermes Forecast</a:t>
            </a:r>
          </a:p>
        </p:txBody>
      </p:sp>
      <p:cxnSp>
        <p:nvCxnSpPr>
          <p:cNvPr id="6" name="Straight Connector 5">
            <a:extLst>
              <a:ext uri="{FF2B5EF4-FFF2-40B4-BE49-F238E27FC236}">
                <a16:creationId xmlns:a16="http://schemas.microsoft.com/office/drawing/2014/main" id="{DC0C753D-8A6B-492E-B98A-49D0F96C3CAA}"/>
              </a:ext>
            </a:extLst>
          </p:cNvPr>
          <p:cNvCxnSpPr>
            <a:cxnSpLocks/>
          </p:cNvCxnSpPr>
          <p:nvPr/>
        </p:nvCxnSpPr>
        <p:spPr>
          <a:xfrm>
            <a:off x="15886918" y="5459003"/>
            <a:ext cx="3008471" cy="0"/>
          </a:xfrm>
          <a:prstGeom prst="line">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4F3153F-7923-4E46-9DEE-8249A0A84B5A}"/>
              </a:ext>
            </a:extLst>
          </p:cNvPr>
          <p:cNvSpPr txBox="1"/>
          <p:nvPr/>
        </p:nvSpPr>
        <p:spPr>
          <a:xfrm>
            <a:off x="13403641" y="4965344"/>
            <a:ext cx="1207382" cy="584775"/>
          </a:xfrm>
          <a:prstGeom prst="rect">
            <a:avLst/>
          </a:prstGeom>
          <a:noFill/>
        </p:spPr>
        <p:txBody>
          <a:bodyPr wrap="none" rtlCol="0">
            <a:spAutoFit/>
          </a:bodyPr>
          <a:lstStyle/>
          <a:p>
            <a:r>
              <a:rPr lang="en-US" sz="1600" b="1" dirty="0">
                <a:solidFill>
                  <a:schemeClr val="tx2"/>
                </a:solidFill>
              </a:rPr>
              <a:t>4Q19 </a:t>
            </a:r>
          </a:p>
          <a:p>
            <a:r>
              <a:rPr lang="en-US" sz="1600" b="1" dirty="0">
                <a:solidFill>
                  <a:schemeClr val="tx2"/>
                </a:solidFill>
              </a:rPr>
              <a:t>19,254.0</a:t>
            </a:r>
          </a:p>
        </p:txBody>
      </p:sp>
      <p:sp>
        <p:nvSpPr>
          <p:cNvPr id="17" name="TextBox 16">
            <a:extLst>
              <a:ext uri="{FF2B5EF4-FFF2-40B4-BE49-F238E27FC236}">
                <a16:creationId xmlns:a16="http://schemas.microsoft.com/office/drawing/2014/main" id="{AD35F654-6917-4ECF-9C3F-EA1FB8794C5F}"/>
              </a:ext>
            </a:extLst>
          </p:cNvPr>
          <p:cNvSpPr txBox="1"/>
          <p:nvPr/>
        </p:nvSpPr>
        <p:spPr>
          <a:xfrm>
            <a:off x="20786534" y="8832267"/>
            <a:ext cx="1207382" cy="584775"/>
          </a:xfrm>
          <a:prstGeom prst="rect">
            <a:avLst/>
          </a:prstGeom>
          <a:noFill/>
        </p:spPr>
        <p:txBody>
          <a:bodyPr wrap="none" rtlCol="0">
            <a:spAutoFit/>
          </a:bodyPr>
          <a:lstStyle/>
          <a:p>
            <a:r>
              <a:rPr lang="en-US" sz="1600" b="1" dirty="0">
                <a:solidFill>
                  <a:schemeClr val="tx2"/>
                </a:solidFill>
              </a:rPr>
              <a:t>2Q20 </a:t>
            </a:r>
          </a:p>
          <a:p>
            <a:r>
              <a:rPr lang="en-US" sz="1600" b="1" dirty="0">
                <a:solidFill>
                  <a:schemeClr val="tx2"/>
                </a:solidFill>
              </a:rPr>
              <a:t>17,258.2</a:t>
            </a:r>
          </a:p>
        </p:txBody>
      </p:sp>
      <p:sp>
        <p:nvSpPr>
          <p:cNvPr id="18" name="TextBox 17">
            <a:extLst>
              <a:ext uri="{FF2B5EF4-FFF2-40B4-BE49-F238E27FC236}">
                <a16:creationId xmlns:a16="http://schemas.microsoft.com/office/drawing/2014/main" id="{49E7FEBB-DEF1-450B-B340-13AEA61E0CAB}"/>
              </a:ext>
            </a:extLst>
          </p:cNvPr>
          <p:cNvSpPr txBox="1"/>
          <p:nvPr/>
        </p:nvSpPr>
        <p:spPr>
          <a:xfrm>
            <a:off x="15093193" y="3805523"/>
            <a:ext cx="1207382" cy="584775"/>
          </a:xfrm>
          <a:prstGeom prst="rect">
            <a:avLst/>
          </a:prstGeom>
          <a:noFill/>
        </p:spPr>
        <p:txBody>
          <a:bodyPr wrap="none" rtlCol="0">
            <a:spAutoFit/>
          </a:bodyPr>
          <a:lstStyle/>
          <a:p>
            <a:r>
              <a:rPr lang="en-US" sz="1600" b="1" dirty="0">
                <a:solidFill>
                  <a:schemeClr val="tx2"/>
                </a:solidFill>
              </a:rPr>
              <a:t>2Q21 </a:t>
            </a:r>
          </a:p>
          <a:p>
            <a:r>
              <a:rPr lang="en-US" sz="1600" b="1" dirty="0">
                <a:solidFill>
                  <a:schemeClr val="tx2"/>
                </a:solidFill>
              </a:rPr>
              <a:t>19,368.3</a:t>
            </a:r>
          </a:p>
        </p:txBody>
      </p:sp>
      <p:sp>
        <p:nvSpPr>
          <p:cNvPr id="19" name="TextBox 18">
            <a:extLst>
              <a:ext uri="{FF2B5EF4-FFF2-40B4-BE49-F238E27FC236}">
                <a16:creationId xmlns:a16="http://schemas.microsoft.com/office/drawing/2014/main" id="{AE9CD3F3-21EA-407C-9EFD-0A8EFE622EBA}"/>
              </a:ext>
            </a:extLst>
          </p:cNvPr>
          <p:cNvSpPr txBox="1"/>
          <p:nvPr/>
        </p:nvSpPr>
        <p:spPr>
          <a:xfrm>
            <a:off x="16241331" y="3200844"/>
            <a:ext cx="1207382" cy="584775"/>
          </a:xfrm>
          <a:prstGeom prst="rect">
            <a:avLst/>
          </a:prstGeom>
          <a:noFill/>
        </p:spPr>
        <p:txBody>
          <a:bodyPr wrap="none" rtlCol="0">
            <a:spAutoFit/>
          </a:bodyPr>
          <a:lstStyle/>
          <a:p>
            <a:r>
              <a:rPr lang="en-US" sz="1600" b="1" dirty="0">
                <a:solidFill>
                  <a:schemeClr val="tx2"/>
                </a:solidFill>
              </a:rPr>
              <a:t>3Q22 </a:t>
            </a:r>
          </a:p>
          <a:p>
            <a:r>
              <a:rPr lang="en-US" sz="1600" b="1" dirty="0">
                <a:solidFill>
                  <a:schemeClr val="tx2"/>
                </a:solidFill>
              </a:rPr>
              <a:t>20,021.7</a:t>
            </a:r>
          </a:p>
        </p:txBody>
      </p:sp>
      <p:cxnSp>
        <p:nvCxnSpPr>
          <p:cNvPr id="20" name="Straight Connector 19">
            <a:extLst>
              <a:ext uri="{FF2B5EF4-FFF2-40B4-BE49-F238E27FC236}">
                <a16:creationId xmlns:a16="http://schemas.microsoft.com/office/drawing/2014/main" id="{22560FB6-CF00-42A5-8A6E-6EB5C8DC1317}"/>
              </a:ext>
            </a:extLst>
          </p:cNvPr>
          <p:cNvCxnSpPr>
            <a:cxnSpLocks/>
          </p:cNvCxnSpPr>
          <p:nvPr/>
        </p:nvCxnSpPr>
        <p:spPr>
          <a:xfrm>
            <a:off x="14736057" y="5456904"/>
            <a:ext cx="1140789" cy="0"/>
          </a:xfrm>
          <a:prstGeom prst="line">
            <a:avLst/>
          </a:prstGeom>
          <a:ln w="53975" cmpd="sng">
            <a:solidFill>
              <a:srgbClr val="92D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38811DA-4531-4033-9F8E-78DF8B8ACC38}"/>
              </a:ext>
            </a:extLst>
          </p:cNvPr>
          <p:cNvCxnSpPr>
            <a:cxnSpLocks/>
          </p:cNvCxnSpPr>
          <p:nvPr/>
        </p:nvCxnSpPr>
        <p:spPr>
          <a:xfrm flipH="1" flipV="1">
            <a:off x="15886918" y="7631994"/>
            <a:ext cx="4899616" cy="1455388"/>
          </a:xfrm>
          <a:prstGeom prst="line">
            <a:avLst/>
          </a:prstGeom>
          <a:ln w="53975" cmpd="sng">
            <a:solidFill>
              <a:srgbClr val="92D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9ADB6D6-3FD2-49B0-8411-840C7D05E459}"/>
              </a:ext>
            </a:extLst>
          </p:cNvPr>
          <p:cNvCxnSpPr>
            <a:cxnSpLocks/>
          </p:cNvCxnSpPr>
          <p:nvPr/>
        </p:nvCxnSpPr>
        <p:spPr>
          <a:xfrm>
            <a:off x="16019585" y="4445908"/>
            <a:ext cx="765582" cy="845850"/>
          </a:xfrm>
          <a:prstGeom prst="line">
            <a:avLst/>
          </a:prstGeom>
          <a:ln w="53975" cmpd="sng">
            <a:solidFill>
              <a:srgbClr val="92D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812CA84-9AC7-445D-AD51-FC6FF3EFE2B7}"/>
              </a:ext>
            </a:extLst>
          </p:cNvPr>
          <p:cNvCxnSpPr>
            <a:cxnSpLocks/>
          </p:cNvCxnSpPr>
          <p:nvPr/>
        </p:nvCxnSpPr>
        <p:spPr>
          <a:xfrm>
            <a:off x="16995499" y="3829379"/>
            <a:ext cx="1074061" cy="267586"/>
          </a:xfrm>
          <a:prstGeom prst="line">
            <a:avLst/>
          </a:prstGeom>
          <a:ln w="53975" cmpd="sng">
            <a:solidFill>
              <a:srgbClr val="92D05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242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7FC9-068C-4F5A-AAB8-F438C1969B08}"/>
              </a:ext>
            </a:extLst>
          </p:cNvPr>
          <p:cNvSpPr>
            <a:spLocks noGrp="1"/>
          </p:cNvSpPr>
          <p:nvPr>
            <p:ph type="title"/>
          </p:nvPr>
        </p:nvSpPr>
        <p:spPr/>
        <p:txBody>
          <a:bodyPr/>
          <a:lstStyle/>
          <a:p>
            <a:r>
              <a:rPr lang="en-US" dirty="0"/>
              <a:t>We have a spending problem, not a tax problem	</a:t>
            </a:r>
          </a:p>
        </p:txBody>
      </p:sp>
      <p:sp>
        <p:nvSpPr>
          <p:cNvPr id="4" name="Subtitle 3">
            <a:extLst>
              <a:ext uri="{FF2B5EF4-FFF2-40B4-BE49-F238E27FC236}">
                <a16:creationId xmlns:a16="http://schemas.microsoft.com/office/drawing/2014/main" id="{2C391EE8-536F-449D-83F7-D9F00B57314F}"/>
              </a:ext>
            </a:extLst>
          </p:cNvPr>
          <p:cNvSpPr>
            <a:spLocks noGrp="1"/>
          </p:cNvSpPr>
          <p:nvPr>
            <p:ph type="subTitle" idx="14"/>
          </p:nvPr>
        </p:nvSpPr>
        <p:spPr/>
        <p:txBody>
          <a:bodyPr/>
          <a:lstStyle/>
          <a:p>
            <a:r>
              <a:rPr lang="en-US" dirty="0"/>
              <a:t>Fiscal deficit driven by excessive spending, not a lack of tax revenues</a:t>
            </a:r>
          </a:p>
        </p:txBody>
      </p:sp>
      <p:sp>
        <p:nvSpPr>
          <p:cNvPr id="11" name="Text Placeholder 4">
            <a:extLst>
              <a:ext uri="{FF2B5EF4-FFF2-40B4-BE49-F238E27FC236}">
                <a16:creationId xmlns:a16="http://schemas.microsoft.com/office/drawing/2014/main" id="{F95B5BDF-A580-4AB4-B89A-3478AECA68FE}"/>
              </a:ext>
            </a:extLst>
          </p:cNvPr>
          <p:cNvSpPr txBox="1">
            <a:spLocks/>
          </p:cNvSpPr>
          <p:nvPr/>
        </p:nvSpPr>
        <p:spPr>
          <a:xfrm>
            <a:off x="915989" y="12378621"/>
            <a:ext cx="21717000" cy="852840"/>
          </a:xfrm>
          <a:prstGeom prst="rect">
            <a:avLst/>
          </a:prstGeom>
        </p:spPr>
        <p:txBody>
          <a:bodyPr vert="horz" lIns="91440" tIns="45720" rIns="91440" bIns="45720" rtlCol="0" anchor="b">
            <a:normAutofit/>
          </a:bodyPr>
          <a:lstStyle>
            <a:lvl1pPr marL="0" indent="0" algn="l" defTabSz="1828800" rtl="0" eaLnBrk="1" latinLnBrk="0" hangingPunct="1">
              <a:lnSpc>
                <a:spcPts val="1400"/>
              </a:lnSpc>
              <a:spcBef>
                <a:spcPts val="0"/>
              </a:spcBef>
              <a:buFontTx/>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3716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2860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Clr>
                <a:schemeClr val="accent6"/>
              </a:buClr>
              <a:buSzPct val="150000"/>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400" dirty="0"/>
              <a:t>Source: Strategas Research Partners, as of November 8, 2022.</a:t>
            </a:r>
          </a:p>
        </p:txBody>
      </p:sp>
      <p:pic>
        <p:nvPicPr>
          <p:cNvPr id="6" name="Picture 5">
            <a:extLst>
              <a:ext uri="{FF2B5EF4-FFF2-40B4-BE49-F238E27FC236}">
                <a16:creationId xmlns:a16="http://schemas.microsoft.com/office/drawing/2014/main" id="{1234B0E8-6E2E-83C8-0125-8DAD5A690436}"/>
              </a:ext>
            </a:extLst>
          </p:cNvPr>
          <p:cNvPicPr>
            <a:picLocks noChangeAspect="1"/>
          </p:cNvPicPr>
          <p:nvPr/>
        </p:nvPicPr>
        <p:blipFill>
          <a:blip r:embed="rId3"/>
          <a:stretch>
            <a:fillRect/>
          </a:stretch>
        </p:blipFill>
        <p:spPr>
          <a:xfrm>
            <a:off x="1762298" y="3735830"/>
            <a:ext cx="9694190" cy="6910709"/>
          </a:xfrm>
          <a:prstGeom prst="rect">
            <a:avLst/>
          </a:prstGeom>
        </p:spPr>
      </p:pic>
      <p:pic>
        <p:nvPicPr>
          <p:cNvPr id="9" name="Picture 8">
            <a:extLst>
              <a:ext uri="{FF2B5EF4-FFF2-40B4-BE49-F238E27FC236}">
                <a16:creationId xmlns:a16="http://schemas.microsoft.com/office/drawing/2014/main" id="{D9F8E928-CCEC-93CF-CA93-55BE70896B22}"/>
              </a:ext>
            </a:extLst>
          </p:cNvPr>
          <p:cNvPicPr>
            <a:picLocks noChangeAspect="1"/>
          </p:cNvPicPr>
          <p:nvPr/>
        </p:nvPicPr>
        <p:blipFill>
          <a:blip r:embed="rId4"/>
          <a:stretch>
            <a:fillRect/>
          </a:stretch>
        </p:blipFill>
        <p:spPr>
          <a:xfrm>
            <a:off x="13394513" y="3271116"/>
            <a:ext cx="8268511" cy="3920068"/>
          </a:xfrm>
          <a:prstGeom prst="rect">
            <a:avLst/>
          </a:prstGeom>
        </p:spPr>
      </p:pic>
      <p:pic>
        <p:nvPicPr>
          <p:cNvPr id="10" name="Picture 9">
            <a:extLst>
              <a:ext uri="{FF2B5EF4-FFF2-40B4-BE49-F238E27FC236}">
                <a16:creationId xmlns:a16="http://schemas.microsoft.com/office/drawing/2014/main" id="{0DD79FDC-8AC3-2C31-6F35-06FA3B3791BE}"/>
              </a:ext>
            </a:extLst>
          </p:cNvPr>
          <p:cNvPicPr>
            <a:picLocks noChangeAspect="1"/>
          </p:cNvPicPr>
          <p:nvPr/>
        </p:nvPicPr>
        <p:blipFill>
          <a:blip r:embed="rId5"/>
          <a:stretch>
            <a:fillRect/>
          </a:stretch>
        </p:blipFill>
        <p:spPr>
          <a:xfrm>
            <a:off x="13394513" y="7592512"/>
            <a:ext cx="8268511" cy="3920068"/>
          </a:xfrm>
          <a:prstGeom prst="rect">
            <a:avLst/>
          </a:prstGeom>
        </p:spPr>
      </p:pic>
    </p:spTree>
    <p:extLst>
      <p:ext uri="{BB962C8B-B14F-4D97-AF65-F5344CB8AC3E}">
        <p14:creationId xmlns:p14="http://schemas.microsoft.com/office/powerpoint/2010/main" val="1885401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88" y="827439"/>
            <a:ext cx="21717000" cy="950976"/>
          </a:xfrm>
        </p:spPr>
        <p:txBody>
          <a:bodyPr>
            <a:normAutofit/>
          </a:bodyPr>
          <a:lstStyle/>
          <a:p>
            <a:r>
              <a:rPr lang="en-US" sz="5000" dirty="0"/>
              <a:t>The total federal debt is a growing problem</a:t>
            </a:r>
          </a:p>
        </p:txBody>
      </p:sp>
      <p:sp>
        <p:nvSpPr>
          <p:cNvPr id="13" name="Subtitle 3"/>
          <p:cNvSpPr>
            <a:spLocks noGrp="1"/>
          </p:cNvSpPr>
          <p:nvPr>
            <p:ph type="subTitle" idx="14"/>
          </p:nvPr>
        </p:nvSpPr>
        <p:spPr>
          <a:xfrm>
            <a:off x="921498" y="1680280"/>
            <a:ext cx="21711490" cy="612067"/>
          </a:xfrm>
        </p:spPr>
        <p:txBody>
          <a:bodyPr/>
          <a:lstStyle/>
          <a:p>
            <a:r>
              <a:rPr lang="en-US" dirty="0"/>
              <a:t>While debt levels have risen sharply, low rates mean that the interest burden has fallen dramatically</a:t>
            </a:r>
          </a:p>
        </p:txBody>
      </p:sp>
      <p:sp>
        <p:nvSpPr>
          <p:cNvPr id="6" name="Text Placeholder 4"/>
          <p:cNvSpPr>
            <a:spLocks noGrp="1"/>
          </p:cNvSpPr>
          <p:nvPr>
            <p:ph type="body" sz="quarter" idx="20"/>
          </p:nvPr>
        </p:nvSpPr>
        <p:spPr>
          <a:xfrm>
            <a:off x="915989" y="12462141"/>
            <a:ext cx="21717000" cy="852840"/>
          </a:xfrm>
        </p:spPr>
        <p:txBody>
          <a:bodyPr>
            <a:normAutofit/>
          </a:bodyPr>
          <a:lstStyle/>
          <a:p>
            <a:r>
              <a:rPr lang="en-US" sz="1400" dirty="0"/>
              <a:t>Source: Strategas Research Partners, as of November 8, 2022. Federated Hermes as of November 8, 2022.</a:t>
            </a:r>
          </a:p>
        </p:txBody>
      </p:sp>
      <p:sp>
        <p:nvSpPr>
          <p:cNvPr id="10" name="TextBox 9">
            <a:extLst>
              <a:ext uri="{FF2B5EF4-FFF2-40B4-BE49-F238E27FC236}">
                <a16:creationId xmlns:a16="http://schemas.microsoft.com/office/drawing/2014/main" id="{CA30EACD-1BAE-43A3-BA3B-774531538CA0}"/>
              </a:ext>
            </a:extLst>
          </p:cNvPr>
          <p:cNvSpPr txBox="1"/>
          <p:nvPr/>
        </p:nvSpPr>
        <p:spPr>
          <a:xfrm>
            <a:off x="1676400" y="10360144"/>
            <a:ext cx="9807386" cy="1754326"/>
          </a:xfrm>
          <a:prstGeom prst="rect">
            <a:avLst/>
          </a:prstGeom>
          <a:solidFill>
            <a:srgbClr val="D5F3FF"/>
          </a:solidFill>
          <a:ln>
            <a:solidFill>
              <a:schemeClr val="tx2"/>
            </a:solidFill>
          </a:ln>
        </p:spPr>
        <p:txBody>
          <a:bodyPr wrap="square">
            <a:spAutoFit/>
          </a:bodyPr>
          <a:lstStyle/>
          <a:p>
            <a:r>
              <a:rPr lang="en-US" b="1" dirty="0"/>
              <a:t>Public Federal Debt (11/8/22)						$22.5 trillion</a:t>
            </a:r>
          </a:p>
          <a:p>
            <a:r>
              <a:rPr lang="en-US" b="1" dirty="0"/>
              <a:t>Federal Reserve Balance Sheet (11/2/22)			$8.7   trillion</a:t>
            </a:r>
          </a:p>
          <a:p>
            <a:r>
              <a:rPr lang="en-US" b="1" dirty="0"/>
              <a:t>Total Federal Debt  (11/8/22) 						$31.2 trillion</a:t>
            </a:r>
          </a:p>
          <a:p>
            <a:r>
              <a:rPr lang="en-US" b="1" dirty="0"/>
              <a:t>Chained $ GDP (3Q22)								$20.0 trillion</a:t>
            </a:r>
          </a:p>
          <a:p>
            <a:endParaRPr lang="en-US" b="1" dirty="0"/>
          </a:p>
          <a:p>
            <a:r>
              <a:rPr lang="en-US" b="1" dirty="0"/>
              <a:t>Total Debt/GDP Ratio								156%</a:t>
            </a:r>
          </a:p>
        </p:txBody>
      </p:sp>
      <p:pic>
        <p:nvPicPr>
          <p:cNvPr id="8" name="Picture 7">
            <a:extLst>
              <a:ext uri="{FF2B5EF4-FFF2-40B4-BE49-F238E27FC236}">
                <a16:creationId xmlns:a16="http://schemas.microsoft.com/office/drawing/2014/main" id="{416B9E57-A186-0499-6F92-D81F90099726}"/>
              </a:ext>
            </a:extLst>
          </p:cNvPr>
          <p:cNvPicPr>
            <a:picLocks noChangeAspect="1"/>
          </p:cNvPicPr>
          <p:nvPr/>
        </p:nvPicPr>
        <p:blipFill>
          <a:blip r:embed="rId3"/>
          <a:stretch>
            <a:fillRect/>
          </a:stretch>
        </p:blipFill>
        <p:spPr>
          <a:xfrm>
            <a:off x="11737571" y="3360110"/>
            <a:ext cx="10066911" cy="6794964"/>
          </a:xfrm>
          <a:prstGeom prst="rect">
            <a:avLst/>
          </a:prstGeom>
        </p:spPr>
      </p:pic>
      <p:pic>
        <p:nvPicPr>
          <p:cNvPr id="3" name="Picture 2">
            <a:extLst>
              <a:ext uri="{FF2B5EF4-FFF2-40B4-BE49-F238E27FC236}">
                <a16:creationId xmlns:a16="http://schemas.microsoft.com/office/drawing/2014/main" id="{9DE84A90-E2C1-A568-8464-48AF4BEAD9EF}"/>
              </a:ext>
            </a:extLst>
          </p:cNvPr>
          <p:cNvPicPr>
            <a:picLocks noChangeAspect="1"/>
          </p:cNvPicPr>
          <p:nvPr/>
        </p:nvPicPr>
        <p:blipFill>
          <a:blip r:embed="rId4"/>
          <a:stretch>
            <a:fillRect/>
          </a:stretch>
        </p:blipFill>
        <p:spPr>
          <a:xfrm>
            <a:off x="1372196" y="3360110"/>
            <a:ext cx="9610895" cy="6764418"/>
          </a:xfrm>
          <a:prstGeom prst="rect">
            <a:avLst/>
          </a:prstGeom>
        </p:spPr>
      </p:pic>
    </p:spTree>
    <p:extLst>
      <p:ext uri="{BB962C8B-B14F-4D97-AF65-F5344CB8AC3E}">
        <p14:creationId xmlns:p14="http://schemas.microsoft.com/office/powerpoint/2010/main" val="7255070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SERT" val="20200127105049669"/>
</p:tagLst>
</file>

<file path=ppt/tags/tag2.xml><?xml version="1.0" encoding="utf-8"?>
<p:tagLst xmlns:a="http://schemas.openxmlformats.org/drawingml/2006/main" xmlns:r="http://schemas.openxmlformats.org/officeDocument/2006/relationships" xmlns:p="http://schemas.openxmlformats.org/presentationml/2006/main">
  <p:tag name="INSERT" val="20200127105049669"/>
</p:tagLst>
</file>

<file path=ppt/theme/theme1.xml><?xml version="1.0" encoding="utf-8"?>
<a:theme xmlns:a="http://schemas.openxmlformats.org/drawingml/2006/main" name="Office Theme">
  <a:themeElements>
    <a:clrScheme name="Federated Hermes">
      <a:dk1>
        <a:srgbClr val="000000"/>
      </a:dk1>
      <a:lt1>
        <a:srgbClr val="FFFFFF"/>
      </a:lt1>
      <a:dk2>
        <a:srgbClr val="012169"/>
      </a:dk2>
      <a:lt2>
        <a:srgbClr val="DBDAE8"/>
      </a:lt2>
      <a:accent1>
        <a:srgbClr val="00A3E0"/>
      </a:accent1>
      <a:accent2>
        <a:srgbClr val="78BE20"/>
      </a:accent2>
      <a:accent3>
        <a:srgbClr val="98A4AE"/>
      </a:accent3>
      <a:accent4>
        <a:srgbClr val="FFA300"/>
      </a:accent4>
      <a:accent5>
        <a:srgbClr val="30CCD3"/>
      </a:accent5>
      <a:accent6>
        <a:srgbClr val="78BE20"/>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Definition name="Computed" displayName="Computed" id="8f9a8729-19dc-49f7-b746-330b4e887787" isdomainofvalue="False" dataSourceId="c2d2fda4-130e-4c55-a49f-c682c0e4b632"/>
</file>

<file path=customXml/item2.xml><?xml version="1.0" encoding="utf-8"?>
<VariableList UniqueId="8f9a8729-19dc-49f7-b746-330b4e887787" Name="Computed" ContentType="XML" MajorVersion="0" MinorVersion="1" isLocalCopy="False" IsBaseObject="False" DataSourceId="c2d2fda4-130e-4c55-a49f-c682c0e4b632" DataSourceMajorVersion="0" DataSourceMinorVersion="1"/>
</file>

<file path=customXml/item3.xml><?xml version="1.0" encoding="utf-8"?>
<VariableList UniqueId="350fa042-3941-4c8c-9fcc-31581fb30b5c" Name="AD_HOC" ContentType="XML" MajorVersion="0" MinorVersion="1" isLocalCopy="False" IsBaseObject="False" DataSourceId="1c8e5c46-4a60-44a7-ae5a-3fed81964c20" DataSourceMajorVersion="0" DataSourceMinorVersion="1"/>
</file>

<file path=customXml/item4.xml><?xml version="1.0" encoding="utf-8"?>
<VariableList UniqueId="c09144b0-afd5-4a5a-a4d7-02ce26fddd77" Name="System" ContentType="XML" MajorVersion="0" MinorVersion="1" isLocalCopy="False" IsBaseObject="False" DataSourceId="54155527-b200-4a72-b52b-aa56fb682c7d" DataSourceMajorVersion="0" DataSourceMinorVersion="1"/>
</file>

<file path=customXml/item5.xml><?xml version="1.0" encoding="utf-8"?>
<VariableListDefinition name="System" displayName="System" id="c09144b0-afd5-4a5a-a4d7-02ce26fddd77" isdomainofvalue="False" dataSourceId="54155527-b200-4a72-b52b-aa56fb682c7d"/>
</file>

<file path=customXml/item6.xml><?xml version="1.0" encoding="utf-8"?>
<AllExternalAdhocVariableMappings/>
</file>

<file path=customXml/item7.xml><?xml version="1.0" encoding="utf-8"?>
<VariableListDefinition name="AD_HOC" displayName="AD_HOC" id="350fa042-3941-4c8c-9fcc-31581fb30b5c" isdomainofvalue="False" dataSourceId="1c8e5c46-4a60-44a7-ae5a-3fed81964c20"/>
</file>

<file path=customXml/itemProps1.xml><?xml version="1.0" encoding="utf-8"?>
<ds:datastoreItem xmlns:ds="http://schemas.openxmlformats.org/officeDocument/2006/customXml" ds:itemID="{8A13729A-C7BE-4F58-B5AC-BFC49DAD6B67}">
  <ds:schemaRefs/>
</ds:datastoreItem>
</file>

<file path=customXml/itemProps2.xml><?xml version="1.0" encoding="utf-8"?>
<ds:datastoreItem xmlns:ds="http://schemas.openxmlformats.org/officeDocument/2006/customXml" ds:itemID="{43214DC8-12A1-4CAF-9ACC-E9DC5C09479F}">
  <ds:schemaRefs/>
</ds:datastoreItem>
</file>

<file path=customXml/itemProps3.xml><?xml version="1.0" encoding="utf-8"?>
<ds:datastoreItem xmlns:ds="http://schemas.openxmlformats.org/officeDocument/2006/customXml" ds:itemID="{5B28394B-F85E-4E4A-AB3E-3E6F285AA697}">
  <ds:schemaRefs/>
</ds:datastoreItem>
</file>

<file path=customXml/itemProps4.xml><?xml version="1.0" encoding="utf-8"?>
<ds:datastoreItem xmlns:ds="http://schemas.openxmlformats.org/officeDocument/2006/customXml" ds:itemID="{799A0369-3951-4D38-85C6-D15E5F1B91BE}">
  <ds:schemaRefs/>
</ds:datastoreItem>
</file>

<file path=customXml/itemProps5.xml><?xml version="1.0" encoding="utf-8"?>
<ds:datastoreItem xmlns:ds="http://schemas.openxmlformats.org/officeDocument/2006/customXml" ds:itemID="{DD6FC005-B8B4-4EEC-A8C9-3C7C2C67FA4C}">
  <ds:schemaRefs/>
</ds:datastoreItem>
</file>

<file path=customXml/itemProps6.xml><?xml version="1.0" encoding="utf-8"?>
<ds:datastoreItem xmlns:ds="http://schemas.openxmlformats.org/officeDocument/2006/customXml" ds:itemID="{8C84F391-E4D6-4A09-B7AD-E69C65112F4F}">
  <ds:schemaRefs/>
</ds:datastoreItem>
</file>

<file path=customXml/itemProps7.xml><?xml version="1.0" encoding="utf-8"?>
<ds:datastoreItem xmlns:ds="http://schemas.openxmlformats.org/officeDocument/2006/customXml" ds:itemID="{46F7A816-261D-41BF-84A5-9BE667326750}">
  <ds:schemaRefs/>
</ds:datastoreItem>
</file>

<file path=docProps/app.xml><?xml version="1.0" encoding="utf-8"?>
<Properties xmlns="http://schemas.openxmlformats.org/officeDocument/2006/extended-properties" xmlns:vt="http://schemas.openxmlformats.org/officeDocument/2006/docPropsVTypes">
  <Template/>
  <TotalTime>31289</TotalTime>
  <Words>4320</Words>
  <Application>Microsoft Office PowerPoint</Application>
  <PresentationFormat>Custom</PresentationFormat>
  <Paragraphs>800</Paragraphs>
  <Slides>43</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Consolas</vt:lpstr>
      <vt:lpstr>Garamond</vt:lpstr>
      <vt:lpstr>Times New Roman</vt:lpstr>
      <vt:lpstr>Verdana</vt:lpstr>
      <vt:lpstr>Office Theme</vt:lpstr>
      <vt:lpstr>Orlando’s Outlook:  The Vote is In </vt:lpstr>
      <vt:lpstr>2022 Midterm Election</vt:lpstr>
      <vt:lpstr>It’s all About the Independent Voters Once Again</vt:lpstr>
      <vt:lpstr>The public is not satisfied</vt:lpstr>
      <vt:lpstr>What are the voters most concerned about?</vt:lpstr>
      <vt:lpstr>Nominal CPI rose from 1.4% y/y in January 2021 to a 41-year high of 9.1% in June 2022</vt:lpstr>
      <vt:lpstr>The recovery is complete: GDP output gap fully closed in 2Q21</vt:lpstr>
      <vt:lpstr>We have a spending problem, not a tax problem </vt:lpstr>
      <vt:lpstr>The total federal debt is a growing problem</vt:lpstr>
      <vt:lpstr>Fed’s first hike typically precedes next recession by several years</vt:lpstr>
      <vt:lpstr>A primary prerequisite for Fed easing:  </vt:lpstr>
      <vt:lpstr>Inverted Yield Curve Typically Forecasts Recessions by 1-2 Years</vt:lpstr>
      <vt:lpstr>Historical 2/10 spread an excellent precursor for impending recession</vt:lpstr>
      <vt:lpstr>Political cycles are important for the economy and stocks:</vt:lpstr>
      <vt:lpstr>Voter perceptions on the major issues</vt:lpstr>
      <vt:lpstr>Inflation and the price of gasoline are major drivers of the presidential approval rating </vt:lpstr>
      <vt:lpstr>Strong historical correlation between oil price spikes and subsequent recessions</vt:lpstr>
      <vt:lpstr>Consumer Stress Indicator</vt:lpstr>
      <vt:lpstr>Housing Affordability Plummets</vt:lpstr>
      <vt:lpstr>Odds have increased on a Republican sweep</vt:lpstr>
      <vt:lpstr>Republicans are favored to win the House</vt:lpstr>
      <vt:lpstr>Congress could potentially flip in 2022</vt:lpstr>
      <vt:lpstr>President Biden’s current approval ratings</vt:lpstr>
      <vt:lpstr>Republicans attempted to make the midterm election a “referendum” on these pocketbook and kitchen-table issues regarding President Biden:</vt:lpstr>
      <vt:lpstr>Democrats attempted to make the midterm election a “choice” between the social agendas of the Democrat versus the Republican parties:</vt:lpstr>
      <vt:lpstr>Historical mid-term trends by presidential approval rating</vt:lpstr>
      <vt:lpstr>Congressional redistricting from the 2020 decennial census favors Republicans, but subsequent Democratic gerrymandering blunts their net gain </vt:lpstr>
      <vt:lpstr>2022 Midterm Election: The House</vt:lpstr>
      <vt:lpstr>The Senate is currently a toss-up</vt:lpstr>
      <vt:lpstr>Democrats could establish an outright Senate lead in the 2022 mid-term election, but demographics favor Republicans in 2024 </vt:lpstr>
      <vt:lpstr>2022 Midterm Election: The Senate</vt:lpstr>
      <vt:lpstr>The Power of the Purse: Control of Congress Matters Most for Stocks</vt:lpstr>
      <vt:lpstr>Fiscal Policy Matters – The “Zarnowitz Rule”</vt:lpstr>
      <vt:lpstr>Higher Earners Already Paying a Progressively Larger Share of the Federal Tax Burden</vt:lpstr>
      <vt:lpstr>Presidential election cycle downside risk elevates during year two</vt:lpstr>
      <vt:lpstr>Average midterm election year correction is a buying opportunity  </vt:lpstr>
      <vt:lpstr>Average mid-term election year maximum drawdown is 19% for the S&amp;P 500, followed by 31% rally in the following year</vt:lpstr>
      <vt:lpstr>GDP: Unprecedented V-shaped recovery </vt:lpstr>
      <vt:lpstr>Federated Hermes forecast </vt:lpstr>
      <vt:lpstr>Federated Hermes investment focus</vt:lpstr>
      <vt:lpstr>2022 Midterm Election Conclusions</vt:lpstr>
      <vt:lpstr>Biography</vt:lpstr>
      <vt:lpstr>Interested in hearing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McNear</dc:creator>
  <cp:lastModifiedBy>Hannah Elzea</cp:lastModifiedBy>
  <cp:revision>1153</cp:revision>
  <cp:lastPrinted>2022-11-09T17:31:09Z</cp:lastPrinted>
  <dcterms:created xsi:type="dcterms:W3CDTF">2020-01-14T16:43:21Z</dcterms:created>
  <dcterms:modified xsi:type="dcterms:W3CDTF">2022-11-11T23:53:50Z</dcterms:modified>
</cp:coreProperties>
</file>